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5" r:id="rId3"/>
    <p:sldId id="266" r:id="rId5"/>
    <p:sldId id="11482" r:id="rId6"/>
    <p:sldId id="11503" r:id="rId7"/>
    <p:sldId id="11504" r:id="rId8"/>
    <p:sldId id="11493" r:id="rId9"/>
    <p:sldId id="11505" r:id="rId10"/>
    <p:sldId id="11506" r:id="rId11"/>
    <p:sldId id="11507" r:id="rId12"/>
    <p:sldId id="11508" r:id="rId13"/>
    <p:sldId id="11509" r:id="rId14"/>
    <p:sldId id="11510" r:id="rId15"/>
    <p:sldId id="11511" r:id="rId16"/>
    <p:sldId id="11512" r:id="rId17"/>
    <p:sldId id="11513" r:id="rId18"/>
    <p:sldId id="11496" r:id="rId19"/>
    <p:sldId id="11514" r:id="rId20"/>
    <p:sldId id="11515" r:id="rId21"/>
    <p:sldId id="11516" r:id="rId22"/>
    <p:sldId id="11517" r:id="rId23"/>
    <p:sldId id="11518" r:id="rId24"/>
    <p:sldId id="11519" r:id="rId25"/>
    <p:sldId id="11500" r:id="rId26"/>
    <p:sldId id="11520" r:id="rId27"/>
    <p:sldId id="11521" r:id="rId28"/>
    <p:sldId id="11522" r:id="rId29"/>
    <p:sldId id="11523" r:id="rId30"/>
    <p:sldId id="11524" r:id="rId31"/>
    <p:sldId id="11525" r:id="rId32"/>
    <p:sldId id="11526" r:id="rId33"/>
    <p:sldId id="11527" r:id="rId34"/>
    <p:sldId id="11528" r:id="rId35"/>
    <p:sldId id="273"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8BE1"/>
    <a:srgbClr val="ECECEC"/>
    <a:srgbClr val="5C307D"/>
    <a:srgbClr val="E6D8F0"/>
    <a:srgbClr val="F7E9F9"/>
    <a:srgbClr val="3F3F3F"/>
    <a:srgbClr val="F5F5F5"/>
    <a:srgbClr val="CCCCFF"/>
    <a:srgbClr val="633A83"/>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32" autoAdjust="0"/>
    <p:restoredTop sz="89263" autoAdjust="0"/>
  </p:normalViewPr>
  <p:slideViewPr>
    <p:cSldViewPr snapToGrid="0" showGuides="1">
      <p:cViewPr varScale="1">
        <p:scale>
          <a:sx n="112" d="100"/>
          <a:sy n="112" d="100"/>
        </p:scale>
        <p:origin x="1234" y="86"/>
      </p:cViewPr>
      <p:guideLst>
        <p:guide orient="horz" pos="209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1.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178F4-C18B-48EC-9055-35D023B3036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6E15A-D7A9-4169-A7C2-BCB1B8BA29D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E16E15A-D7A9-4169-A7C2-BCB1B8BA29D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83C1A21D-B9AE-4C6C-8E0E-B62F3A9BC733}"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62BA1C8C-750F-47B6-AF79-D965D01F2160}" type="slidenum">
              <a:rPr lang="zh-CN" altLang="en-US" smtClean="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F605B45-4840-40CC-AB4E-5C7BC166DB2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EE3649-A02C-4EF9-8A52-F6E0AA007C5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7"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4" y="365125"/>
            <a:ext cx="57626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1E49636-B650-492F-8248-D2E0876551F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648058EA-D8A7-4607-A85A-3B338B114058}" type="datetime1">
              <a:rPr lang="zh-CN" altLang="en-US" smtClean="0"/>
            </a:fld>
            <a:endParaRPr lang="zh-CN" altLang="en-US" sz="180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1C501087-9707-4036-B731-2AE090D46491}"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D3DD2DE-B0E8-45EA-8406-63DF7DBF6C0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4"/>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71451AE-597F-4356-AF28-DC0EF79AEA08}"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3" y="1825625"/>
            <a:ext cx="3867151"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3" y="1825625"/>
            <a:ext cx="3867151"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16C7234-AD0D-4E09-9601-6E6D4E30E239}"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3"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F30CF1A-0DD7-4E5C-9D9E-022A92752B4D}"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D4653C7-68BA-4017-ACBC-646D8CACC1D8}"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B7FD706-3791-4FE9-9D24-1BF945B21D3A}"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89EC818-8BD2-4B56-BD96-1B527BE8D6D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31"/>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F9E31D-F2A6-470F-9217-19E8885386F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64430-BD17-4718-8F38-313DAA0236F6}" type="datetime1">
              <a:rPr lang="zh-CN" altLang="en-US" smtClean="0"/>
            </a:fld>
            <a:endParaRPr lang="zh-CN" altLang="en-US"/>
          </a:p>
        </p:txBody>
      </p:sp>
      <p:sp>
        <p:nvSpPr>
          <p:cNvPr id="5" name="页脚占位符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43.pn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4.jpe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image" Target="../media/image62.png"/><Relationship Id="rId1" Type="http://schemas.openxmlformats.org/officeDocument/2006/relationships/image" Target="../media/image4.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2.xml"/><Relationship Id="rId2" Type="http://schemas.openxmlformats.org/officeDocument/2006/relationships/image" Target="../media/image63.pn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2.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12.xml"/><Relationship Id="rId7" Type="http://schemas.openxmlformats.org/officeDocument/2006/relationships/image" Target="../media/image14.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image" Target="../media/image4.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2.xml"/><Relationship Id="rId2" Type="http://schemas.openxmlformats.org/officeDocument/2006/relationships/image" Target="../media/image71.png"/><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2.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078" b="50054"/>
          <a:stretch>
            <a:fillRect/>
          </a:stretch>
        </p:blipFill>
        <p:spPr bwMode="auto">
          <a:xfrm>
            <a:off x="0" y="0"/>
            <a:ext cx="12192000" cy="364976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0" y="0"/>
            <a:ext cx="12192000" cy="3654674"/>
          </a:xfrm>
          <a:prstGeom prst="rect">
            <a:avLst/>
          </a:prstGeom>
          <a:solidFill>
            <a:srgbClr val="5C307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黑体" panose="02010609060101010101" pitchFamily="49" charset="-122"/>
              <a:ea typeface="黑体" panose="02010609060101010101" pitchFamily="49" charset="-122"/>
            </a:endParaRPr>
          </a:p>
        </p:txBody>
      </p:sp>
      <p:cxnSp>
        <p:nvCxnSpPr>
          <p:cNvPr id="4" name="直接连接符 3"/>
          <p:cNvCxnSpPr/>
          <p:nvPr/>
        </p:nvCxnSpPr>
        <p:spPr>
          <a:xfrm>
            <a:off x="8581588" y="5711346"/>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7552448" y="3881926"/>
            <a:ext cx="2949846" cy="461665"/>
          </a:xfrm>
          <a:prstGeom prst="rect">
            <a:avLst/>
          </a:prstGeom>
          <a:noFill/>
        </p:spPr>
        <p:txBody>
          <a:bodyPr wrap="none" rtlCol="0">
            <a:spAutoFit/>
          </a:bodyPr>
          <a:lstStyle/>
          <a:p>
            <a:pPr algn="r"/>
            <a:r>
              <a:rPr lang="zh-CN" altLang="en-US" sz="2400" b="1" dirty="0">
                <a:solidFill>
                  <a:srgbClr val="5C307D"/>
                </a:solidFill>
                <a:latin typeface="华文楷体" panose="02010600040101010101" pitchFamily="2" charset="-122"/>
                <a:ea typeface="华文楷体" panose="02010600040101010101" pitchFamily="2" charset="-122"/>
              </a:rPr>
              <a:t>清华大学电子工程系</a:t>
            </a:r>
            <a:endParaRPr lang="en-US" altLang="zh-CN" sz="24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199631"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90"/>
          <p:cNvSpPr txBox="1"/>
          <p:nvPr/>
        </p:nvSpPr>
        <p:spPr>
          <a:xfrm>
            <a:off x="2663508" y="4640604"/>
            <a:ext cx="7732034" cy="755650"/>
          </a:xfrm>
          <a:prstGeom prst="rect">
            <a:avLst/>
          </a:prstGeom>
          <a:noFill/>
        </p:spPr>
        <p:txBody>
          <a:bodyPr wrap="square" rtlCol="0">
            <a:spAutoFit/>
          </a:bodyPr>
          <a:lstStyle/>
          <a:p>
            <a:pPr algn="r">
              <a:lnSpc>
                <a:spcPct val="120000"/>
              </a:lnSpc>
            </a:pP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博士二年级</a:t>
            </a:r>
            <a:r>
              <a:rPr lang="en-US" altLang="zh-CN" dirty="0">
                <a:solidFill>
                  <a:schemeClr val="tx1">
                    <a:lumMod val="75000"/>
                    <a:lumOff val="25000"/>
                  </a:schemeClr>
                </a:solidFill>
                <a:latin typeface="华文楷体" panose="02010600040101010101" pitchFamily="2" charset="-122"/>
                <a:ea typeface="华文楷体" panose="02010600040101010101" pitchFamily="2" charset="-122"/>
              </a:rPr>
              <a:t> </a:t>
            </a: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刘子源</a:t>
            </a:r>
            <a:endParaRPr lang="en-US" altLang="zh-CN" dirty="0">
              <a:solidFill>
                <a:schemeClr val="tx1">
                  <a:lumMod val="75000"/>
                  <a:lumOff val="25000"/>
                </a:schemeClr>
              </a:solidFill>
              <a:latin typeface="华文楷体" panose="02010600040101010101" pitchFamily="2" charset="-122"/>
              <a:ea typeface="华文楷体" panose="02010600040101010101" pitchFamily="2" charset="-122"/>
            </a:endParaRPr>
          </a:p>
          <a:p>
            <a:pPr algn="r">
              <a:lnSpc>
                <a:spcPct val="120000"/>
              </a:lnSpc>
            </a:pPr>
            <a:r>
              <a:rPr lang="en-US" altLang="zh-CN" dirty="0">
                <a:solidFill>
                  <a:schemeClr val="tx1">
                    <a:lumMod val="75000"/>
                    <a:lumOff val="25000"/>
                  </a:schemeClr>
                </a:solidFill>
                <a:latin typeface="华文楷体" panose="02010600040101010101" pitchFamily="2" charset="-122"/>
                <a:ea typeface="华文楷体" panose="02010600040101010101" pitchFamily="2" charset="-122"/>
              </a:rPr>
              <a:t>2024</a:t>
            </a: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年</a:t>
            </a:r>
            <a:r>
              <a:rPr lang="en-US" altLang="zh-CN" dirty="0">
                <a:solidFill>
                  <a:schemeClr val="tx1">
                    <a:lumMod val="75000"/>
                    <a:lumOff val="25000"/>
                  </a:schemeClr>
                </a:solidFill>
                <a:latin typeface="华文楷体" panose="02010600040101010101" pitchFamily="2" charset="-122"/>
                <a:ea typeface="华文楷体" panose="02010600040101010101" pitchFamily="2" charset="-122"/>
              </a:rPr>
              <a:t>4</a:t>
            </a: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月</a:t>
            </a:r>
            <a:r>
              <a:rPr lang="en-US" altLang="zh-CN" dirty="0">
                <a:solidFill>
                  <a:schemeClr val="tx1">
                    <a:lumMod val="75000"/>
                    <a:lumOff val="25000"/>
                  </a:schemeClr>
                </a:solidFill>
                <a:latin typeface="华文楷体" panose="02010600040101010101" pitchFamily="2" charset="-122"/>
                <a:ea typeface="华文楷体" panose="02010600040101010101" pitchFamily="2" charset="-122"/>
              </a:rPr>
              <a:t>3</a:t>
            </a: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日</a:t>
            </a:r>
            <a:endParaRPr lang="zh-CN" altLang="en-US" dirty="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a:off x="199636"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524000" y="3770844"/>
            <a:ext cx="9144000" cy="56736"/>
            <a:chOff x="30834" y="1305568"/>
            <a:chExt cx="8816454" cy="66133"/>
          </a:xfrm>
        </p:grpSpPr>
        <p:sp>
          <p:nvSpPr>
            <p:cNvPr id="14" name="矩形 13"/>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形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863" y="476460"/>
            <a:ext cx="3629025" cy="1143000"/>
          </a:xfrm>
          <a:prstGeom prst="rect">
            <a:avLst/>
          </a:prstGeom>
        </p:spPr>
      </p:pic>
      <p:sp>
        <p:nvSpPr>
          <p:cNvPr id="19" name="文本框 18"/>
          <p:cNvSpPr txBox="1"/>
          <p:nvPr/>
        </p:nvSpPr>
        <p:spPr>
          <a:xfrm>
            <a:off x="456375" y="2545120"/>
            <a:ext cx="11279249" cy="706755"/>
          </a:xfrm>
          <a:prstGeom prst="rect">
            <a:avLst/>
          </a:prstGeom>
          <a:noFill/>
        </p:spPr>
        <p:txBody>
          <a:bodyPr wrap="square">
            <a:spAutoFit/>
          </a:bodyPr>
          <a:lstStyle/>
          <a:p>
            <a:pPr algn="ctr"/>
            <a:r>
              <a:rPr lang="zh-CN" altLang="en-US" sz="4000" dirty="0">
                <a:solidFill>
                  <a:srgbClr val="F5F5F5"/>
                </a:solidFill>
                <a:latin typeface="华文楷体" panose="02010600040101010101" pitchFamily="2" charset="-122"/>
                <a:ea typeface="华文楷体" panose="02010600040101010101" pitchFamily="2" charset="-122"/>
              </a:rPr>
              <a:t>基于深度学习的</a:t>
            </a:r>
            <a:r>
              <a:rPr lang="en-US" altLang="zh-CN" sz="4000" dirty="0">
                <a:solidFill>
                  <a:srgbClr val="F5F5F5"/>
                </a:solidFill>
                <a:latin typeface="华文楷体" panose="02010600040101010101" pitchFamily="2" charset="-122"/>
                <a:ea typeface="华文楷体" panose="02010600040101010101" pitchFamily="2" charset="-122"/>
              </a:rPr>
              <a:t>SAR</a:t>
            </a:r>
            <a:r>
              <a:rPr lang="zh-CN" altLang="en-US" sz="4000" dirty="0">
                <a:solidFill>
                  <a:srgbClr val="F5F5F5"/>
                </a:solidFill>
                <a:latin typeface="华文楷体" panose="02010600040101010101" pitchFamily="2" charset="-122"/>
                <a:ea typeface="华文楷体" panose="02010600040101010101" pitchFamily="2" charset="-122"/>
              </a:rPr>
              <a:t>图像联合降噪压缩方法</a:t>
            </a:r>
            <a:endParaRPr lang="zh-CN" altLang="en-US" sz="4000" dirty="0">
              <a:solidFill>
                <a:srgbClr val="F5F5F5"/>
              </a:solidFill>
              <a:latin typeface="华文楷体" panose="02010600040101010101" pitchFamily="2" charset="-122"/>
              <a:ea typeface="华文楷体" panose="02010600040101010101" pitchFamily="2" charset="-122"/>
            </a:endParaRPr>
          </a:p>
        </p:txBody>
      </p:sp>
      <p:sp>
        <p:nvSpPr>
          <p:cNvPr id="2" name="灯片编号占位符 1"/>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多目标率失真优化</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mc:AlternateContent xmlns:mc="http://schemas.openxmlformats.org/markup-compatibility/2006">
        <mc:Choice xmlns:a14="http://schemas.microsoft.com/office/drawing/2010/main" Requires="a14">
          <p:sp>
            <p:nvSpPr>
              <p:cNvPr id="28" name="文本框 27"/>
              <p:cNvSpPr txBox="1"/>
              <p:nvPr/>
            </p:nvSpPr>
            <p:spPr>
              <a:xfrm>
                <a:off x="1523999" y="1796129"/>
                <a:ext cx="9144000" cy="923330"/>
              </a:xfrm>
              <a:prstGeom prst="rect">
                <a:avLst/>
              </a:prstGeom>
              <a:noFill/>
            </p:spPr>
            <p:txBody>
              <a:bodyPr wrap="squar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在第</a:t>
                </a:r>
                <a:r>
                  <a:rPr lang="en-US" altLang="zh-CN" dirty="0">
                    <a:solidFill>
                      <a:srgbClr val="FF0000"/>
                    </a:solidFill>
                    <a:latin typeface="华文楷体" panose="02010600040101010101" pitchFamily="2" charset="-122"/>
                    <a:ea typeface="华文楷体" panose="02010600040101010101" pitchFamily="2" charset="-122"/>
                  </a:rPr>
                  <a:t>2</a:t>
                </a:r>
                <a:r>
                  <a:rPr lang="zh-CN" altLang="en-US" dirty="0">
                    <a:solidFill>
                      <a:srgbClr val="FF0000"/>
                    </a:solidFill>
                    <a:latin typeface="华文楷体" panose="02010600040101010101" pitchFamily="2" charset="-122"/>
                    <a:ea typeface="华文楷体" panose="02010600040101010101" pitchFamily="2" charset="-122"/>
                  </a:rPr>
                  <a:t>阶段</a:t>
                </a:r>
                <a:r>
                  <a:rPr lang="zh-CN" altLang="en-US" dirty="0">
                    <a:latin typeface="华文楷体" panose="02010600040101010101" pitchFamily="2" charset="-122"/>
                    <a:ea typeface="华文楷体" panose="02010600040101010101" pitchFamily="2" charset="-122"/>
                  </a:rPr>
                  <a:t>，我们的目的是压缩噪声图像并将其重建为相应的无噪声图像。为了在去噪的同时更好地保留图像的纹理和细节，额外引入了梯度损失，首先使用两个 </a:t>
                </a:r>
                <a:r>
                  <a:rPr lang="en-US" altLang="zh-CN" dirty="0">
                    <a:latin typeface="华文楷体" panose="02010600040101010101" pitchFamily="2" charset="-122"/>
                    <a:ea typeface="华文楷体" panose="02010600040101010101" pitchFamily="2" charset="-122"/>
                  </a:rPr>
                  <a:t>Sobel </a:t>
                </a:r>
                <a:r>
                  <a:rPr lang="zh-CN" altLang="en-US" dirty="0">
                    <a:latin typeface="华文楷体" panose="02010600040101010101" pitchFamily="2" charset="-122"/>
                    <a:ea typeface="华文楷体" panose="02010600040101010101" pitchFamily="2" charset="-122"/>
                  </a:rPr>
                  <a:t>滤波器 </a:t>
                </a:r>
                <a14:m>
                  <m:oMath xmlns:m="http://schemas.openxmlformats.org/officeDocument/2006/math">
                    <m:sSub>
                      <m:sSubPr>
                        <m:ctrlPr>
                          <a:rPr lang="en-US" altLang="zh-CN" b="0" i="1" dirty="0" smtClean="0">
                            <a:latin typeface="Cambria Math" panose="02040503050406030204" pitchFamily="18" charset="0"/>
                            <a:ea typeface="华文楷体" panose="02010600040101010101" pitchFamily="2" charset="-122"/>
                          </a:rPr>
                        </m:ctrlPr>
                      </m:sSubPr>
                      <m:e>
                        <m:r>
                          <a:rPr lang="en-US" altLang="zh-CN" i="1" dirty="0" smtClean="0">
                            <a:latin typeface="Cambria Math" panose="02040503050406030204" pitchFamily="18" charset="0"/>
                            <a:ea typeface="华文楷体" panose="02010600040101010101" pitchFamily="2" charset="-122"/>
                          </a:rPr>
                          <m:t>𝐺</m:t>
                        </m:r>
                      </m:e>
                      <m:sub>
                        <m:r>
                          <a:rPr lang="en-US" altLang="zh-CN" i="1" dirty="0" smtClean="0">
                            <a:latin typeface="Cambria Math" panose="02040503050406030204" pitchFamily="18" charset="0"/>
                            <a:ea typeface="华文楷体" panose="02010600040101010101" pitchFamily="2" charset="-122"/>
                          </a:rPr>
                          <m:t>𝐻</m:t>
                        </m:r>
                      </m:sub>
                    </m:sSub>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和 </a:t>
                </a:r>
                <a14:m>
                  <m:oMath xmlns:m="http://schemas.openxmlformats.org/officeDocument/2006/math">
                    <m:sSub>
                      <m:sSubPr>
                        <m:ctrlPr>
                          <a:rPr lang="en-US" altLang="zh-CN" b="0" i="1" dirty="0" smtClean="0">
                            <a:latin typeface="Cambria Math" panose="02040503050406030204" pitchFamily="18" charset="0"/>
                            <a:ea typeface="华文楷体" panose="02010600040101010101" pitchFamily="2" charset="-122"/>
                          </a:rPr>
                        </m:ctrlPr>
                      </m:sSubPr>
                      <m:e>
                        <m:r>
                          <a:rPr lang="en-US" altLang="zh-CN" i="1" dirty="0" smtClean="0">
                            <a:latin typeface="Cambria Math" panose="02040503050406030204" pitchFamily="18" charset="0"/>
                            <a:ea typeface="华文楷体" panose="02010600040101010101" pitchFamily="2" charset="-122"/>
                          </a:rPr>
                          <m:t>𝐺</m:t>
                        </m:r>
                      </m:e>
                      <m:sub>
                        <m:r>
                          <a:rPr lang="en-US" altLang="zh-CN" i="1" dirty="0" smtClean="0">
                            <a:latin typeface="Cambria Math" panose="02040503050406030204" pitchFamily="18" charset="0"/>
                            <a:ea typeface="华文楷体" panose="02010600040101010101" pitchFamily="2" charset="-122"/>
                          </a:rPr>
                          <m:t>𝑉</m:t>
                        </m:r>
                      </m:sub>
                    </m:sSub>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来近似重建图像的梯度，然后用</a:t>
                </a:r>
                <a14:m>
                  <m:oMath xmlns:m="http://schemas.openxmlformats.org/officeDocument/2006/math">
                    <m:sSub>
                      <m:sSubPr>
                        <m:ctrlPr>
                          <a:rPr lang="en-US" altLang="zh-CN" b="0" i="1" smtClean="0">
                            <a:latin typeface="Cambria Math" panose="02040503050406030204" pitchFamily="18" charset="0"/>
                            <a:ea typeface="华文楷体" panose="02010600040101010101" pitchFamily="2" charset="-122"/>
                          </a:rPr>
                        </m:ctrlPr>
                      </m:sSubPr>
                      <m:e>
                        <m:r>
                          <a:rPr lang="en-US" altLang="zh-CN" b="0" i="1" smtClean="0">
                            <a:latin typeface="Cambria Math" panose="02040503050406030204" pitchFamily="18" charset="0"/>
                            <a:ea typeface="华文楷体" panose="02010600040101010101" pitchFamily="2" charset="-122"/>
                          </a:rPr>
                          <m:t>𝐿</m:t>
                        </m:r>
                      </m:e>
                      <m:sub>
                        <m:r>
                          <a:rPr lang="en-US" altLang="zh-CN" b="0" i="1" smtClean="0">
                            <a:latin typeface="Cambria Math" panose="02040503050406030204" pitchFamily="18" charset="0"/>
                            <a:ea typeface="华文楷体" panose="02010600040101010101" pitchFamily="2" charset="-122"/>
                          </a:rPr>
                          <m:t>1</m:t>
                        </m:r>
                      </m:sub>
                    </m:sSub>
                    <m:r>
                      <a:rPr lang="zh-CN" altLang="en-US" i="1">
                        <a:latin typeface="Cambria Math" panose="02040503050406030204" pitchFamily="18" charset="0"/>
                        <a:ea typeface="华文楷体" panose="02010600040101010101" pitchFamily="2" charset="-122"/>
                      </a:rPr>
                      <m:t>范数</m:t>
                    </m:r>
                  </m:oMath>
                </a14:m>
                <a:r>
                  <a:rPr lang="zh-CN" altLang="en-US" dirty="0">
                    <a:solidFill>
                      <a:schemeClr val="tx1"/>
                    </a:solidFill>
                    <a:latin typeface="华文楷体" panose="02010600040101010101" pitchFamily="2" charset="-122"/>
                    <a:ea typeface="华文楷体" panose="02010600040101010101" pitchFamily="2" charset="-122"/>
                  </a:rPr>
                  <a:t>定义损失：</a:t>
                </a:r>
                <a:endParaRPr lang="en-US" altLang="zh-CN" dirty="0">
                  <a:solidFill>
                    <a:schemeClr val="tx1"/>
                  </a:solidFill>
                  <a:latin typeface="华文楷体" panose="02010600040101010101" pitchFamily="2" charset="-122"/>
                  <a:ea typeface="华文楷体" panose="02010600040101010101" pitchFamily="2" charset="-122"/>
                </a:endParaRPr>
              </a:p>
            </p:txBody>
          </p:sp>
        </mc:Choice>
        <mc:Fallback>
          <p:sp>
            <p:nvSpPr>
              <p:cNvPr id="28" name="文本框 27"/>
              <p:cNvSpPr txBox="1">
                <a:spLocks noRot="1" noChangeAspect="1" noMove="1" noResize="1" noEditPoints="1" noAdjustHandles="1" noChangeArrowheads="1" noChangeShapeType="1" noTextEdit="1"/>
              </p:cNvSpPr>
              <p:nvPr/>
            </p:nvSpPr>
            <p:spPr>
              <a:xfrm>
                <a:off x="1523999" y="1796129"/>
                <a:ext cx="9144000" cy="923330"/>
              </a:xfrm>
              <a:prstGeom prst="rect">
                <a:avLst/>
              </a:prstGeom>
              <a:blipFill rotWithShape="1">
                <a:blip r:embed="rId2"/>
                <a:stretch>
                  <a:fillRect l="-7" t="-38" r="7" b="42"/>
                </a:stretch>
              </a:blipFill>
            </p:spPr>
            <p:txBody>
              <a:bodyPr/>
              <a:lstStyle/>
              <a:p>
                <a:r>
                  <a:rPr lang="zh-CN" altLang="en-US">
                    <a:noFill/>
                  </a:rPr>
                  <a:t> </a:t>
                </a:r>
              </a:p>
            </p:txBody>
          </p:sp>
        </mc:Fallback>
      </mc:AlternateContent>
      <p:sp>
        <p:nvSpPr>
          <p:cNvPr id="17" name="文本框 16"/>
          <p:cNvSpPr txBox="1"/>
          <p:nvPr/>
        </p:nvSpPr>
        <p:spPr>
          <a:xfrm>
            <a:off x="1523998" y="3342184"/>
            <a:ext cx="9144000" cy="2585323"/>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此外，还要保证过滤掉的噪声与模拟噪声的分布保持一致，所以还采用 </a:t>
            </a:r>
            <a:r>
              <a:rPr lang="en-US" altLang="zh-CN" dirty="0">
                <a:latin typeface="华文楷体" panose="02010600040101010101" pitchFamily="2" charset="-122"/>
                <a:ea typeface="华文楷体" panose="02010600040101010101" pitchFamily="2" charset="-122"/>
              </a:rPr>
              <a:t>KL </a:t>
            </a:r>
            <a:r>
              <a:rPr lang="zh-CN" altLang="en-US" dirty="0">
                <a:latin typeface="华文楷体" panose="02010600040101010101" pitchFamily="2" charset="-122"/>
                <a:ea typeface="华文楷体" panose="02010600040101010101" pitchFamily="2" charset="-122"/>
              </a:rPr>
              <a:t>散度损失项，其以对称形式计算为：</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这里我们给出完整的多目标代价函数，它由三项组成：重建、梯度和</a:t>
            </a:r>
            <a:r>
              <a:rPr lang="en-US" altLang="zh-CN" dirty="0">
                <a:latin typeface="华文楷体" panose="02010600040101010101" pitchFamily="2" charset="-122"/>
                <a:ea typeface="华文楷体" panose="02010600040101010101" pitchFamily="2" charset="-122"/>
              </a:rPr>
              <a:t>KL</a:t>
            </a:r>
            <a:r>
              <a:rPr lang="zh-CN" altLang="en-US" dirty="0">
                <a:latin typeface="华文楷体" panose="02010600040101010101" pitchFamily="2" charset="-122"/>
                <a:ea typeface="华文楷体" panose="02010600040101010101" pitchFamily="2" charset="-122"/>
              </a:rPr>
              <a:t>散度损失：</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solidFill>
                <a:schemeClr val="tx1"/>
              </a:solidFill>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每个阶段应用率失真 </a:t>
            </a:r>
            <a:r>
              <a:rPr lang="en-US" altLang="zh-CN" dirty="0">
                <a:latin typeface="华文楷体" panose="02010600040101010101" pitchFamily="2" charset="-122"/>
                <a:ea typeface="华文楷体" panose="02010600040101010101" pitchFamily="2" charset="-122"/>
              </a:rPr>
              <a:t>(RD) </a:t>
            </a:r>
            <a:r>
              <a:rPr lang="zh-CN" altLang="en-US" dirty="0">
                <a:latin typeface="华文楷体" panose="02010600040101010101" pitchFamily="2" charset="-122"/>
                <a:ea typeface="华文楷体" panose="02010600040101010101" pitchFamily="2" charset="-122"/>
              </a:rPr>
              <a:t>的完整目标函数：</a:t>
            </a:r>
            <a:endParaRPr lang="en-US" altLang="zh-CN" dirty="0">
              <a:solidFill>
                <a:schemeClr val="tx1"/>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2392361" y="2654423"/>
            <a:ext cx="2939111" cy="752797"/>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6095998" y="2671401"/>
            <a:ext cx="4869978" cy="674439"/>
          </a:xfrm>
          <a:prstGeom prst="rect">
            <a:avLst/>
          </a:prstGeom>
        </p:spPr>
      </p:pic>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3998465" y="3780056"/>
            <a:ext cx="4195066" cy="580722"/>
          </a:xfrm>
          <a:prstGeom prst="rect">
            <a:avLst/>
          </a:prstGeom>
        </p:spPr>
      </p:pic>
      <p:pic>
        <p:nvPicPr>
          <p:cNvPr id="8" name="图片 7"/>
          <p:cNvPicPr>
            <a:picLocks noChangeAspect="1"/>
          </p:cNvPicPr>
          <p:nvPr/>
        </p:nvPicPr>
        <p:blipFill>
          <a:blip r:embed="rId6">
            <a:clrChange>
              <a:clrFrom>
                <a:srgbClr val="FFFFFF"/>
              </a:clrFrom>
              <a:clrTo>
                <a:srgbClr val="FFFFFF">
                  <a:alpha val="0"/>
                </a:srgbClr>
              </a:clrTo>
            </a:clrChange>
          </a:blip>
          <a:stretch>
            <a:fillRect/>
          </a:stretch>
        </p:blipFill>
        <p:spPr>
          <a:xfrm>
            <a:off x="3861916" y="4794994"/>
            <a:ext cx="5019675" cy="561975"/>
          </a:xfrm>
          <a:prstGeom prst="rect">
            <a:avLst/>
          </a:prstGeom>
        </p:spPr>
      </p:pic>
      <p:pic>
        <p:nvPicPr>
          <p:cNvPr id="9" name="图片 8"/>
          <p:cNvPicPr>
            <a:picLocks noChangeAspect="1"/>
          </p:cNvPicPr>
          <p:nvPr/>
        </p:nvPicPr>
        <p:blipFill>
          <a:blip r:embed="rId7">
            <a:clrChange>
              <a:clrFrom>
                <a:srgbClr val="FFFFFF"/>
              </a:clrFrom>
              <a:clrTo>
                <a:srgbClr val="FFFFFF">
                  <a:alpha val="0"/>
                </a:srgbClr>
              </a:clrTo>
            </a:clrChange>
          </a:blip>
          <a:stretch>
            <a:fillRect/>
          </a:stretch>
        </p:blipFill>
        <p:spPr>
          <a:xfrm>
            <a:off x="3962235" y="5785813"/>
            <a:ext cx="4954466" cy="9133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实验结果</a:t>
            </a:r>
            <a:r>
              <a:rPr lang="en-US" altLang="zh-CN" sz="2400" b="1" dirty="0">
                <a:solidFill>
                  <a:srgbClr val="3F3F3F"/>
                </a:solidFill>
                <a:ea typeface="华文楷体" panose="02010600040101010101" pitchFamily="2" charset="-122"/>
              </a:rPr>
              <a:t>-</a:t>
            </a:r>
            <a:r>
              <a:rPr lang="zh-CN" altLang="en-US" sz="2400" b="1" dirty="0">
                <a:solidFill>
                  <a:srgbClr val="3F3F3F"/>
                </a:solidFill>
                <a:ea typeface="华文楷体" panose="02010600040101010101" pitchFamily="2" charset="-122"/>
              </a:rPr>
              <a:t>合成数据集</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1340893" y="1751123"/>
            <a:ext cx="4481016" cy="230832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使用 </a:t>
            </a:r>
            <a:r>
              <a:rPr lang="en-US" altLang="zh-CN" dirty="0">
                <a:latin typeface="华文楷体" panose="02010600040101010101" pitchFamily="2" charset="-122"/>
                <a:ea typeface="华文楷体" panose="02010600040101010101" pitchFamily="2" charset="-122"/>
              </a:rPr>
              <a:t>PSNR </a:t>
            </a:r>
            <a:r>
              <a:rPr lang="zh-CN" altLang="en-US" dirty="0">
                <a:latin typeface="华文楷体" panose="02010600040101010101" pitchFamily="2" charset="-122"/>
                <a:ea typeface="华文楷体" panose="02010600040101010101" pitchFamily="2" charset="-122"/>
              </a:rPr>
              <a:t>和 </a:t>
            </a:r>
            <a:r>
              <a:rPr lang="en-US" altLang="zh-CN" dirty="0">
                <a:latin typeface="华文楷体" panose="02010600040101010101" pitchFamily="2" charset="-122"/>
                <a:ea typeface="华文楷体" panose="02010600040101010101" pitchFamily="2" charset="-122"/>
              </a:rPr>
              <a:t>MS-SSIM </a:t>
            </a:r>
            <a:r>
              <a:rPr lang="zh-CN" altLang="en-US" dirty="0">
                <a:latin typeface="华文楷体" panose="02010600040101010101" pitchFamily="2" charset="-122"/>
                <a:ea typeface="华文楷体" panose="02010600040101010101" pitchFamily="2" charset="-122"/>
              </a:rPr>
              <a:t>来测量这些方法的失真，由失真指标和每像素位数 </a:t>
            </a:r>
            <a:r>
              <a:rPr lang="en-US" altLang="zh-CN" dirty="0">
                <a:latin typeface="华文楷体" panose="02010600040101010101" pitchFamily="2" charset="-122"/>
                <a:ea typeface="华文楷体" panose="02010600040101010101" pitchFamily="2" charset="-122"/>
              </a:rPr>
              <a:t>(BPP) </a:t>
            </a:r>
            <a:r>
              <a:rPr lang="zh-CN" altLang="en-US" dirty="0">
                <a:latin typeface="华文楷体" panose="02010600040101010101" pitchFamily="2" charset="-122"/>
                <a:ea typeface="华文楷体" panose="02010600040101010101" pitchFamily="2" charset="-122"/>
              </a:rPr>
              <a:t>的</a:t>
            </a:r>
            <a:r>
              <a:rPr lang="zh-CN" altLang="en-US" dirty="0">
                <a:solidFill>
                  <a:srgbClr val="FF0000"/>
                </a:solidFill>
                <a:latin typeface="华文楷体" panose="02010600040101010101" pitchFamily="2" charset="-122"/>
                <a:ea typeface="华文楷体" panose="02010600040101010101" pitchFamily="2" charset="-122"/>
              </a:rPr>
              <a:t>率失真曲线</a:t>
            </a:r>
            <a:r>
              <a:rPr lang="zh-CN" altLang="en-US" dirty="0">
                <a:latin typeface="华文楷体" panose="02010600040101010101" pitchFamily="2" charset="-122"/>
                <a:ea typeface="华文楷体" panose="02010600040101010101" pitchFamily="2" charset="-122"/>
              </a:rPr>
              <a:t>来描述模型效果。</a:t>
            </a:r>
            <a:endParaRPr lang="zh-CN" altLang="en-US"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我们的方法在所有比特率下实现了最佳的压缩性能。此外，当我们使用两阶段方法和多目标优化策略重新训练 </a:t>
            </a:r>
            <a:r>
              <a:rPr lang="en-US" altLang="zh-CN" dirty="0">
                <a:latin typeface="华文楷体" panose="02010600040101010101" pitchFamily="2" charset="-122"/>
                <a:ea typeface="华文楷体" panose="02010600040101010101" pitchFamily="2" charset="-122"/>
              </a:rPr>
              <a:t>GRSL </a:t>
            </a:r>
            <a:r>
              <a:rPr lang="zh-CN" altLang="en-US" dirty="0">
                <a:latin typeface="华文楷体" panose="02010600040101010101" pitchFamily="2" charset="-122"/>
                <a:ea typeface="华文楷体" panose="02010600040101010101" pitchFamily="2" charset="-122"/>
              </a:rPr>
              <a:t>模型时，我们实现了性能的显着提高。</a:t>
            </a:r>
            <a:endParaRPr lang="zh-CN" altLang="en-US"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5966093" y="1759630"/>
            <a:ext cx="5764267" cy="41082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实验结果</a:t>
            </a:r>
            <a:r>
              <a:rPr lang="en-US" altLang="zh-CN" sz="2400" b="1" dirty="0">
                <a:solidFill>
                  <a:srgbClr val="3F3F3F"/>
                </a:solidFill>
                <a:ea typeface="华文楷体" panose="02010600040101010101" pitchFamily="2" charset="-122"/>
              </a:rPr>
              <a:t>-</a:t>
            </a:r>
            <a:r>
              <a:rPr lang="zh-CN" altLang="en-US" sz="2400" b="1" dirty="0">
                <a:solidFill>
                  <a:srgbClr val="3F3F3F"/>
                </a:solidFill>
                <a:ea typeface="华文楷体" panose="02010600040101010101" pitchFamily="2" charset="-122"/>
              </a:rPr>
              <a:t>合成数据集</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1340892" y="1751123"/>
            <a:ext cx="3913496" cy="1754326"/>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为了直观地呈现不同方法在不同</a:t>
            </a:r>
            <a:r>
              <a:rPr lang="en-US" altLang="zh-CN" dirty="0">
                <a:latin typeface="华文楷体" panose="02010600040101010101" pitchFamily="2" charset="-122"/>
                <a:ea typeface="华文楷体" panose="02010600040101010101" pitchFamily="2" charset="-122"/>
              </a:rPr>
              <a:t>looks</a:t>
            </a:r>
            <a:r>
              <a:rPr lang="zh-CN" altLang="en-US" dirty="0">
                <a:latin typeface="华文楷体" panose="02010600040101010101" pitchFamily="2" charset="-122"/>
                <a:ea typeface="华文楷体" panose="02010600040101010101" pitchFamily="2" charset="-122"/>
              </a:rPr>
              <a:t>上的定量比较，我们使用 </a:t>
            </a:r>
            <a:r>
              <a:rPr lang="en-US" altLang="zh-CN" dirty="0">
                <a:latin typeface="华文楷体" panose="02010600040101010101" pitchFamily="2" charset="-122"/>
                <a:ea typeface="华文楷体" panose="02010600040101010101" pitchFamily="2" charset="-122"/>
              </a:rPr>
              <a:t>AUC</a:t>
            </a:r>
            <a:r>
              <a:rPr lang="zh-CN" altLang="en-US" dirty="0">
                <a:latin typeface="华文楷体" panose="02010600040101010101" pitchFamily="2" charset="-122"/>
                <a:ea typeface="华文楷体" panose="02010600040101010101" pitchFamily="2" charset="-122"/>
              </a:rPr>
              <a:t>（率失真曲线下面积）来评估它们的性能。如表所示，所提出的方法可以优于其他方法。 </a:t>
            </a:r>
            <a:r>
              <a:rPr lang="en-US" altLang="zh-CN" dirty="0">
                <a:latin typeface="华文楷体" panose="02010600040101010101" pitchFamily="2" charset="-122"/>
                <a:ea typeface="华文楷体" panose="02010600040101010101" pitchFamily="2" charset="-122"/>
              </a:rPr>
              <a:t>GRSL</a:t>
            </a:r>
            <a:r>
              <a:rPr lang="zh-CN" altLang="en-US" dirty="0">
                <a:latin typeface="华文楷体" panose="02010600040101010101" pitchFamily="2" charset="-122"/>
                <a:ea typeface="华文楷体" panose="02010600040101010101" pitchFamily="2" charset="-122"/>
              </a:rPr>
              <a:t>的性能也可以提升约</a:t>
            </a:r>
            <a:r>
              <a:rPr lang="en-US" altLang="zh-CN" dirty="0">
                <a:latin typeface="华文楷体" panose="02010600040101010101" pitchFamily="2" charset="-122"/>
                <a:ea typeface="华文楷体" panose="02010600040101010101" pitchFamily="2" charset="-122"/>
              </a:rPr>
              <a:t>1-5%</a:t>
            </a:r>
            <a:r>
              <a:rPr lang="zh-CN" altLang="en-US"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6208226" y="1128746"/>
            <a:ext cx="4366124" cy="53752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实验结果</a:t>
            </a:r>
            <a:r>
              <a:rPr lang="en-US" altLang="zh-CN" sz="2400" b="1" dirty="0">
                <a:solidFill>
                  <a:srgbClr val="3F3F3F"/>
                </a:solidFill>
                <a:ea typeface="华文楷体" panose="02010600040101010101" pitchFamily="2" charset="-122"/>
              </a:rPr>
              <a:t>-</a:t>
            </a:r>
            <a:r>
              <a:rPr lang="zh-CN" altLang="en-US" sz="2400" b="1" dirty="0">
                <a:solidFill>
                  <a:srgbClr val="3F3F3F"/>
                </a:solidFill>
                <a:ea typeface="华文楷体" panose="02010600040101010101" pitchFamily="2" charset="-122"/>
              </a:rPr>
              <a:t>合成数据集</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1340891" y="1751123"/>
            <a:ext cx="9932159" cy="64633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视觉结果如下图所示，这表明我们的方法可以更好地重建图像细节。即使使用最小的 </a:t>
            </a:r>
            <a:r>
              <a:rPr lang="en-US" altLang="zh-CN" dirty="0">
                <a:latin typeface="华文楷体" panose="02010600040101010101" pitchFamily="2" charset="-122"/>
                <a:ea typeface="华文楷体" panose="02010600040101010101" pitchFamily="2" charset="-122"/>
              </a:rPr>
              <a:t>BPP</a:t>
            </a:r>
            <a:r>
              <a:rPr lang="zh-CN" altLang="en-US" dirty="0">
                <a:latin typeface="华文楷体" panose="02010600040101010101" pitchFamily="2" charset="-122"/>
                <a:ea typeface="华文楷体" panose="02010600040101010101" pitchFamily="2" charset="-122"/>
              </a:rPr>
              <a:t>，所提出的方法也能实现最高的 </a:t>
            </a:r>
            <a:r>
              <a:rPr lang="en-US" altLang="zh-CN" dirty="0">
                <a:latin typeface="华文楷体" panose="02010600040101010101" pitchFamily="2" charset="-122"/>
                <a:ea typeface="华文楷体" panose="02010600040101010101" pitchFamily="2" charset="-122"/>
              </a:rPr>
              <a:t>PSNR</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1128104" y="2379898"/>
            <a:ext cx="9935789" cy="41590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实验结果</a:t>
            </a:r>
            <a:r>
              <a:rPr lang="en-US" altLang="zh-CN" sz="2400" b="1" dirty="0">
                <a:solidFill>
                  <a:srgbClr val="3F3F3F"/>
                </a:solidFill>
                <a:ea typeface="华文楷体" panose="02010600040101010101" pitchFamily="2" charset="-122"/>
              </a:rPr>
              <a:t>-</a:t>
            </a:r>
            <a:r>
              <a:rPr lang="zh-CN" altLang="en-US" sz="2400" b="1" dirty="0">
                <a:solidFill>
                  <a:srgbClr val="3F3F3F"/>
                </a:solidFill>
                <a:ea typeface="华文楷体" panose="02010600040101010101" pitchFamily="2" charset="-122"/>
              </a:rPr>
              <a:t>真实</a:t>
            </a:r>
            <a:r>
              <a:rPr lang="en-US" altLang="zh-CN" sz="2400" b="1" dirty="0">
                <a:solidFill>
                  <a:srgbClr val="3F3F3F"/>
                </a:solidFill>
                <a:ea typeface="华文楷体" panose="02010600040101010101" pitchFamily="2" charset="-122"/>
              </a:rPr>
              <a:t>SAR</a:t>
            </a:r>
            <a:r>
              <a:rPr lang="zh-CN" altLang="en-US" sz="2400" b="1" dirty="0">
                <a:solidFill>
                  <a:srgbClr val="3F3F3F"/>
                </a:solidFill>
                <a:ea typeface="华文楷体" panose="02010600040101010101" pitchFamily="2" charset="-122"/>
              </a:rPr>
              <a:t>图像</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1340892" y="1827111"/>
            <a:ext cx="8956344" cy="1200329"/>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由于现实中无法获得 干净的</a:t>
            </a:r>
            <a:r>
              <a:rPr lang="en-US" altLang="zh-CN" dirty="0">
                <a:latin typeface="华文楷体" panose="02010600040101010101" pitchFamily="2" charset="-122"/>
                <a:ea typeface="华文楷体" panose="02010600040101010101" pitchFamily="2" charset="-122"/>
              </a:rPr>
              <a:t>SAR </a:t>
            </a:r>
            <a:r>
              <a:rPr lang="zh-CN" altLang="en-US" dirty="0">
                <a:latin typeface="华文楷体" panose="02010600040101010101" pitchFamily="2" charset="-122"/>
                <a:ea typeface="华文楷体" panose="02010600040101010101" pitchFamily="2" charset="-122"/>
              </a:rPr>
              <a:t>图像，无法计算 </a:t>
            </a:r>
            <a:r>
              <a:rPr lang="en-US" altLang="zh-CN" dirty="0">
                <a:latin typeface="华文楷体" panose="02010600040101010101" pitchFamily="2" charset="-122"/>
                <a:ea typeface="华文楷体" panose="02010600040101010101" pitchFamily="2" charset="-122"/>
              </a:rPr>
              <a:t>PSNR </a:t>
            </a:r>
            <a:r>
              <a:rPr lang="zh-CN" altLang="en-US" dirty="0">
                <a:latin typeface="华文楷体" panose="02010600040101010101" pitchFamily="2" charset="-122"/>
                <a:ea typeface="华文楷体" panose="02010600040101010101" pitchFamily="2" charset="-122"/>
              </a:rPr>
              <a:t>等指标，所以我们用等效视数 </a:t>
            </a:r>
            <a:r>
              <a:rPr lang="en-US" altLang="zh-CN" dirty="0">
                <a:latin typeface="华文楷体" panose="02010600040101010101" pitchFamily="2" charset="-122"/>
                <a:ea typeface="华文楷体" panose="02010600040101010101" pitchFamily="2" charset="-122"/>
              </a:rPr>
              <a:t>(ENL) </a:t>
            </a:r>
            <a:r>
              <a:rPr lang="zh-CN" altLang="en-US" dirty="0">
                <a:latin typeface="华文楷体" panose="02010600040101010101" pitchFamily="2" charset="-122"/>
                <a:ea typeface="华文楷体" panose="02010600040101010101" pitchFamily="2" charset="-122"/>
              </a:rPr>
              <a:t>来评估的去噪 </a:t>
            </a:r>
            <a:r>
              <a:rPr lang="en-US" altLang="zh-CN" dirty="0">
                <a:latin typeface="华文楷体" panose="02010600040101010101" pitchFamily="2" charset="-122"/>
                <a:ea typeface="华文楷体" panose="02010600040101010101" pitchFamily="2" charset="-122"/>
              </a:rPr>
              <a:t>SAR </a:t>
            </a:r>
            <a:r>
              <a:rPr lang="zh-CN" altLang="en-US" dirty="0">
                <a:latin typeface="华文楷体" panose="02010600040101010101" pitchFamily="2" charset="-122"/>
                <a:ea typeface="华文楷体" panose="02010600040101010101" pitchFamily="2" charset="-122"/>
              </a:rPr>
              <a:t>图像的性能。 </a:t>
            </a:r>
            <a:r>
              <a:rPr lang="en-US" altLang="zh-CN" dirty="0">
                <a:latin typeface="华文楷体" panose="02010600040101010101" pitchFamily="2" charset="-122"/>
                <a:ea typeface="华文楷体" panose="02010600040101010101" pitchFamily="2" charset="-122"/>
              </a:rPr>
              <a:t>ENL </a:t>
            </a:r>
            <a:r>
              <a:rPr lang="zh-CN" altLang="en-US" dirty="0">
                <a:latin typeface="华文楷体" panose="02010600040101010101" pitchFamily="2" charset="-122"/>
                <a:ea typeface="华文楷体" panose="02010600040101010101" pitchFamily="2" charset="-122"/>
              </a:rPr>
              <a:t>是一种量化去噪图像中散斑噪声量的指标。 </a:t>
            </a:r>
            <a:r>
              <a:rPr lang="en-US" altLang="zh-CN" dirty="0">
                <a:solidFill>
                  <a:srgbClr val="FF0000"/>
                </a:solidFill>
                <a:latin typeface="华文楷体" panose="02010600040101010101" pitchFamily="2" charset="-122"/>
                <a:ea typeface="华文楷体" panose="02010600040101010101" pitchFamily="2" charset="-122"/>
              </a:rPr>
              <a:t>ENL</a:t>
            </a:r>
            <a:r>
              <a:rPr lang="zh-CN" altLang="en-US" dirty="0">
                <a:solidFill>
                  <a:srgbClr val="FF0000"/>
                </a:solidFill>
                <a:latin typeface="华文楷体" panose="02010600040101010101" pitchFamily="2" charset="-122"/>
                <a:ea typeface="华文楷体" panose="02010600040101010101" pitchFamily="2" charset="-122"/>
              </a:rPr>
              <a:t>值越高，图像中的区域越平滑、越均匀，表明去噪性能越好。 </a:t>
            </a:r>
            <a:r>
              <a:rPr lang="zh-CN" altLang="en-US" dirty="0">
                <a:latin typeface="华文楷体" panose="02010600040101010101" pitchFamily="2" charset="-122"/>
                <a:ea typeface="华文楷体" panose="02010600040101010101" pitchFamily="2" charset="-122"/>
              </a:rPr>
              <a:t>如图所示，我们的方法不仅实现了优异的去噪性能，而且实现了最低的压缩率。</a:t>
            </a:r>
            <a:endParaRPr lang="en-US" altLang="zh-CN"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rotWithShape="1">
          <a:blip r:embed="rId2">
            <a:clrChange>
              <a:clrFrom>
                <a:srgbClr val="FFFFFF"/>
              </a:clrFrom>
              <a:clrTo>
                <a:srgbClr val="FFFFFF">
                  <a:alpha val="0"/>
                </a:srgbClr>
              </a:clrTo>
            </a:clrChange>
          </a:blip>
          <a:srcRect b="1496"/>
          <a:stretch>
            <a:fillRect/>
          </a:stretch>
        </p:blipFill>
        <p:spPr>
          <a:xfrm>
            <a:off x="1340892" y="3169664"/>
            <a:ext cx="4069528" cy="2783459"/>
          </a:xfrm>
          <a:prstGeom prst="rect">
            <a:avLst/>
          </a:prstGeom>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5981979" y="3169663"/>
            <a:ext cx="4108916" cy="2783459"/>
          </a:xfrm>
          <a:prstGeom prst="rect">
            <a:avLst/>
          </a:prstGeom>
        </p:spPr>
      </p:pic>
      <p:sp>
        <p:nvSpPr>
          <p:cNvPr id="9" name="文本框 8"/>
          <p:cNvSpPr txBox="1"/>
          <p:nvPr/>
        </p:nvSpPr>
        <p:spPr>
          <a:xfrm>
            <a:off x="5392728" y="4376727"/>
            <a:ext cx="646331" cy="369332"/>
          </a:xfrm>
          <a:prstGeom prst="rect">
            <a:avLst/>
          </a:prstGeom>
          <a:noFill/>
        </p:spPr>
        <p:txBody>
          <a:bodyPr wrap="none" rtlCol="0">
            <a:spAutoFit/>
          </a:bodyPr>
          <a:lstStyle/>
          <a:p>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2939705" y="5933135"/>
            <a:ext cx="5859852" cy="65831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不足</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8" name="文本框 27"/>
          <p:cNvSpPr txBox="1"/>
          <p:nvPr/>
        </p:nvSpPr>
        <p:spPr>
          <a:xfrm>
            <a:off x="1340892" y="1827111"/>
            <a:ext cx="8956344"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华文楷体" panose="02010600040101010101" pitchFamily="2" charset="-122"/>
                <a:ea typeface="华文楷体" panose="02010600040101010101" pitchFamily="2" charset="-122"/>
              </a:rPr>
              <a:t>Denoiser</a:t>
            </a:r>
            <a:r>
              <a:rPr lang="zh-CN" altLang="en-US" dirty="0">
                <a:latin typeface="华文楷体" panose="02010600040101010101" pitchFamily="2" charset="-122"/>
                <a:ea typeface="华文楷体" panose="02010600040101010101" pitchFamily="2" charset="-122"/>
              </a:rPr>
              <a:t>的嵌入增加了模型的复杂度</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虽然通过设计两阶段训练实现了自己对自己的引导，但随着第二阶段噪声图像的持续输入，在第一阶段中从干净图片输入学到的无噪声潜在表征逐渐变弱，引导能力变差</a:t>
            </a:r>
            <a:endParaRPr lang="en-US" altLang="zh-CN" dirty="0">
              <a:latin typeface="华文楷体" panose="02010600040101010101" pitchFamily="2" charset="-122"/>
              <a:ea typeface="华文楷体" panose="02010600040101010101" pitchFamily="2" charset="-122"/>
            </a:endParaRPr>
          </a:p>
        </p:txBody>
      </p:sp>
      <p:sp>
        <p:nvSpPr>
          <p:cNvPr id="20" name="TextBox 30"/>
          <p:cNvSpPr>
            <a:spLocks noChangeArrowheads="1"/>
          </p:cNvSpPr>
          <p:nvPr/>
        </p:nvSpPr>
        <p:spPr bwMode="auto">
          <a:xfrm>
            <a:off x="1523998" y="3210899"/>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思考</a:t>
            </a:r>
            <a:endParaRPr lang="en-US" altLang="zh-CN" sz="2400" b="1" dirty="0">
              <a:solidFill>
                <a:srgbClr val="3F3F3F"/>
              </a:solidFill>
              <a:ea typeface="华文楷体" panose="02010600040101010101" pitchFamily="2" charset="-122"/>
            </a:endParaRPr>
          </a:p>
        </p:txBody>
      </p:sp>
      <p:sp>
        <p:nvSpPr>
          <p:cNvPr id="24" name="矩形 35"/>
          <p:cNvSpPr>
            <a:spLocks noChangeArrowheads="1"/>
          </p:cNvSpPr>
          <p:nvPr/>
        </p:nvSpPr>
        <p:spPr bwMode="auto">
          <a:xfrm>
            <a:off x="1346783" y="3353124"/>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 name="文本框 24"/>
          <p:cNvSpPr txBox="1"/>
          <p:nvPr/>
        </p:nvSpPr>
        <p:spPr>
          <a:xfrm>
            <a:off x="1340892" y="3760984"/>
            <a:ext cx="8956344"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如何在不增加压缩模型复杂度前提下使其具备去噪能力？</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如何保留模型从干净图像中学到的潜在表征？</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灯片编号占位符 2"/>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2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29" name="文本框 12"/>
          <p:cNvSpPr>
            <a:spLocks noChangeArrowheads="1"/>
          </p:cNvSpPr>
          <p:nvPr/>
        </p:nvSpPr>
        <p:spPr bwMode="auto">
          <a:xfrm>
            <a:off x="6993466" y="339859"/>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蒸馏</a:t>
            </a:r>
            <a:endParaRPr lang="zh-CN" altLang="en-US" dirty="0"/>
          </a:p>
        </p:txBody>
      </p:sp>
      <p:sp>
        <p:nvSpPr>
          <p:cNvPr id="46" name="TextBox 30"/>
          <p:cNvSpPr>
            <a:spLocks noChangeArrowheads="1"/>
          </p:cNvSpPr>
          <p:nvPr/>
        </p:nvSpPr>
        <p:spPr bwMode="auto">
          <a:xfrm>
            <a:off x="1523998" y="1277026"/>
            <a:ext cx="8049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基于知识蒸馏的</a:t>
            </a:r>
            <a:r>
              <a:rPr lang="en-US" altLang="zh-CN" sz="2400" b="1" dirty="0">
                <a:solidFill>
                  <a:srgbClr val="3F3F3F"/>
                </a:solidFill>
                <a:ea typeface="华文楷体" panose="02010600040101010101" pitchFamily="2" charset="-122"/>
              </a:rPr>
              <a:t>SAR</a:t>
            </a:r>
            <a:r>
              <a:rPr lang="zh-CN" altLang="en-US" sz="2400" b="1" dirty="0">
                <a:solidFill>
                  <a:srgbClr val="3F3F3F"/>
                </a:solidFill>
                <a:ea typeface="华文楷体" panose="02010600040101010101" pitchFamily="2" charset="-122"/>
              </a:rPr>
              <a:t>图像联合压缩去噪方法</a:t>
            </a:r>
            <a:endParaRPr lang="en-US" altLang="zh-CN" sz="2400" b="1" dirty="0">
              <a:solidFill>
                <a:srgbClr val="3F3F3F"/>
              </a:solidFill>
              <a:ea typeface="华文楷体" panose="02010600040101010101" pitchFamily="2" charset="-122"/>
            </a:endParaRPr>
          </a:p>
        </p:txBody>
      </p:sp>
      <p:sp>
        <p:nvSpPr>
          <p:cNvPr id="47"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4" name="文本框 23"/>
          <p:cNvSpPr txBox="1"/>
          <p:nvPr/>
        </p:nvSpPr>
        <p:spPr>
          <a:xfrm>
            <a:off x="1340892" y="1827111"/>
            <a:ext cx="8956344" cy="923330"/>
          </a:xfrm>
          <a:prstGeom prst="rect">
            <a:avLst/>
          </a:prstGeom>
          <a:noFill/>
        </p:spPr>
        <p:txBody>
          <a:bodyPr wrap="squar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对于给定的解码器，随着潜在表示的接近度增加，重构图像的接近度相应增加。</a:t>
            </a:r>
            <a:r>
              <a:rPr lang="zh-CN" altLang="en-US" dirty="0">
                <a:latin typeface="华文楷体" panose="02010600040101010101" pitchFamily="2" charset="-122"/>
                <a:ea typeface="华文楷体" panose="02010600040101010101" pitchFamily="2" charset="-122"/>
              </a:rPr>
              <a:t>鉴于此，我们提出了一种</a:t>
            </a:r>
            <a:r>
              <a:rPr lang="zh-CN" altLang="en-US" dirty="0">
                <a:solidFill>
                  <a:srgbClr val="FF0000"/>
                </a:solidFill>
                <a:latin typeface="华文楷体" panose="02010600040101010101" pitchFamily="2" charset="-122"/>
                <a:ea typeface="华文楷体" panose="02010600040101010101" pitchFamily="2" charset="-122"/>
              </a:rPr>
              <a:t>知识蒸馏</a:t>
            </a:r>
            <a:r>
              <a:rPr lang="zh-CN" altLang="en-US" dirty="0">
                <a:latin typeface="华文楷体" panose="02010600040101010101" pitchFamily="2" charset="-122"/>
                <a:ea typeface="华文楷体" panose="02010600040101010101" pitchFamily="2" charset="-122"/>
              </a:rPr>
              <a:t>策略，在压缩过程中消除斑点噪声，以获得无噪声的潜在特征，从而能够恢复干净的图像。</a:t>
            </a:r>
            <a:endParaRPr lang="zh-CN" altLang="en-US"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3868571" y="2298403"/>
            <a:ext cx="7962900" cy="4248150"/>
          </a:xfrm>
          <a:prstGeom prst="rect">
            <a:avLst/>
          </a:prstGeom>
        </p:spPr>
      </p:pic>
      <p:sp>
        <p:nvSpPr>
          <p:cNvPr id="25" name="文本框 24"/>
          <p:cNvSpPr txBox="1"/>
          <p:nvPr/>
        </p:nvSpPr>
        <p:spPr>
          <a:xfrm>
            <a:off x="1340892" y="3129816"/>
            <a:ext cx="2689180" cy="2585323"/>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这是一种不同于传统蒸馏的方案。在经典知识蒸馏的场景中，其目的在于缩小学生模型的尺寸，而我们对教师和学生分别输入不同的数据集，旨在利用蒸馏让学生获得教师从干净数据集中提取的“知识”</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灯片编号占位符 2"/>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2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29" name="文本框 12"/>
          <p:cNvSpPr>
            <a:spLocks noChangeArrowheads="1"/>
          </p:cNvSpPr>
          <p:nvPr/>
        </p:nvSpPr>
        <p:spPr bwMode="auto">
          <a:xfrm>
            <a:off x="6993466" y="339859"/>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蒸馏</a:t>
            </a:r>
            <a:endParaRPr lang="zh-CN" altLang="en-US" dirty="0"/>
          </a:p>
        </p:txBody>
      </p:sp>
      <p:sp>
        <p:nvSpPr>
          <p:cNvPr id="46" name="TextBox 30"/>
          <p:cNvSpPr>
            <a:spLocks noChangeArrowheads="1"/>
          </p:cNvSpPr>
          <p:nvPr/>
        </p:nvSpPr>
        <p:spPr bwMode="auto">
          <a:xfrm>
            <a:off x="1523998" y="1277026"/>
            <a:ext cx="8049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基于知识蒸馏的</a:t>
            </a:r>
            <a:r>
              <a:rPr lang="en-US" altLang="zh-CN" sz="2400" b="1" dirty="0">
                <a:solidFill>
                  <a:srgbClr val="3F3F3F"/>
                </a:solidFill>
                <a:ea typeface="华文楷体" panose="02010600040101010101" pitchFamily="2" charset="-122"/>
              </a:rPr>
              <a:t>SAR</a:t>
            </a:r>
            <a:r>
              <a:rPr lang="zh-CN" altLang="en-US" sz="2400" b="1" dirty="0">
                <a:solidFill>
                  <a:srgbClr val="3F3F3F"/>
                </a:solidFill>
                <a:ea typeface="华文楷体" panose="02010600040101010101" pitchFamily="2" charset="-122"/>
              </a:rPr>
              <a:t>图像联合压缩去噪方法</a:t>
            </a:r>
            <a:endParaRPr lang="en-US" altLang="zh-CN" sz="2400" b="1" dirty="0">
              <a:solidFill>
                <a:srgbClr val="3F3F3F"/>
              </a:solidFill>
              <a:ea typeface="华文楷体" panose="02010600040101010101" pitchFamily="2" charset="-122"/>
            </a:endParaRPr>
          </a:p>
        </p:txBody>
      </p:sp>
      <p:sp>
        <p:nvSpPr>
          <p:cNvPr id="47"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mc:AlternateContent xmlns:mc="http://schemas.openxmlformats.org/markup-compatibility/2006">
        <mc:Choice xmlns:a14="http://schemas.microsoft.com/office/drawing/2010/main" Requires="a14">
          <p:sp>
            <p:nvSpPr>
              <p:cNvPr id="24" name="文本框 23"/>
              <p:cNvSpPr txBox="1"/>
              <p:nvPr/>
            </p:nvSpPr>
            <p:spPr>
              <a:xfrm>
                <a:off x="1340892" y="1827111"/>
                <a:ext cx="8956344" cy="1776255"/>
              </a:xfrm>
              <a:prstGeom prst="rect">
                <a:avLst/>
              </a:prstGeom>
              <a:noFill/>
            </p:spPr>
            <p:txBody>
              <a:bodyPr wrap="squar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训练教师：</a:t>
                </a:r>
                <a:r>
                  <a:rPr lang="zh-CN" altLang="en-US" dirty="0">
                    <a:latin typeface="华文楷体" panose="02010600040101010101" pitchFamily="2" charset="-122"/>
                    <a:ea typeface="华文楷体" panose="02010600040101010101" pitchFamily="2" charset="-122"/>
                  </a:rPr>
                  <a:t>由于我们需要无噪声潜在特征作为去噪的“知识”，因此首先使用干净图像 </a:t>
                </a:r>
                <a14:m>
                  <m:oMath xmlns:m="http://schemas.openxmlformats.org/officeDocument/2006/math">
                    <m:r>
                      <a:rPr lang="en-US" altLang="zh-CN" i="1" dirty="0">
                        <a:latin typeface="Cambria Math" panose="02040503050406030204" pitchFamily="18" charset="0"/>
                        <a:ea typeface="华文楷体" panose="02010600040101010101" pitchFamily="2" charset="-122"/>
                      </a:rPr>
                      <m:t>𝑥</m:t>
                    </m:r>
                  </m:oMath>
                </a14:m>
                <a:r>
                  <a:rPr lang="zh-CN" altLang="en-US" dirty="0">
                    <a:latin typeface="华文楷体" panose="02010600040101010101" pitchFamily="2" charset="-122"/>
                    <a:ea typeface="华文楷体" panose="02010600040101010101" pitchFamily="2" charset="-122"/>
                  </a:rPr>
                  <a:t>对教师网络进行训练为纯压缩模型。</a:t>
                </a:r>
                <a:endParaRPr lang="zh-CN" altLang="en-US" dirty="0">
                  <a:latin typeface="华文楷体" panose="02010600040101010101" pitchFamily="2" charset="-122"/>
                  <a:ea typeface="华文楷体" panose="02010600040101010101" pitchFamily="2" charset="-122"/>
                </a:endParaRPr>
              </a:p>
              <a:p>
                <a:r>
                  <a:rPr lang="zh-CN" altLang="en-US" dirty="0">
                    <a:solidFill>
                      <a:srgbClr val="FF0000"/>
                    </a:solidFill>
                    <a:latin typeface="华文楷体" panose="02010600040101010101" pitchFamily="2" charset="-122"/>
                    <a:ea typeface="华文楷体" panose="02010600040101010101" pitchFamily="2" charset="-122"/>
                  </a:rPr>
                  <a:t>训练学生：</a:t>
                </a:r>
                <a14:m>
                  <m:oMath xmlns:m="http://schemas.openxmlformats.org/officeDocument/2006/math">
                    <m:r>
                      <a:rPr lang="en-US" altLang="zh-CN" i="1" dirty="0">
                        <a:latin typeface="Cambria Math" panose="02040503050406030204" pitchFamily="18" charset="0"/>
                        <a:ea typeface="华文楷体" panose="02010600040101010101" pitchFamily="2" charset="-122"/>
                      </a:rPr>
                      <m:t>𝑥</m:t>
                    </m:r>
                  </m:oMath>
                </a14:m>
                <a:r>
                  <a:rPr lang="zh-CN" altLang="en-US" dirty="0">
                    <a:latin typeface="华文楷体" panose="02010600040101010101" pitchFamily="2" charset="-122"/>
                    <a:ea typeface="华文楷体" panose="02010600040101010101" pitchFamily="2" charset="-122"/>
                  </a:rPr>
                  <a:t>和相应的斑点图像</a:t>
                </a:r>
                <a14:m>
                  <m:oMath xmlns:m="http://schemas.openxmlformats.org/officeDocument/2006/math">
                    <m:acc>
                      <m:accPr>
                        <m:ctrlPr>
                          <a:rPr lang="en-US" altLang="zh-CN" i="1" dirty="0">
                            <a:latin typeface="Cambria Math" panose="02040503050406030204" pitchFamily="18" charset="0"/>
                            <a:ea typeface="华文楷体" panose="02010600040101010101" pitchFamily="2" charset="-122"/>
                          </a:rPr>
                        </m:ctrlPr>
                      </m:accPr>
                      <m:e>
                        <m:r>
                          <a:rPr lang="en-US" altLang="zh-CN" i="1" dirty="0">
                            <a:latin typeface="Cambria Math" panose="02040503050406030204" pitchFamily="18" charset="0"/>
                            <a:ea typeface="华文楷体" panose="02010600040101010101" pitchFamily="2" charset="-122"/>
                          </a:rPr>
                          <m:t>𝑥</m:t>
                        </m:r>
                      </m:e>
                    </m:acc>
                  </m:oMath>
                </a14:m>
                <a:r>
                  <a:rPr lang="zh-CN" altLang="en-US" dirty="0">
                    <a:latin typeface="华文楷体" panose="02010600040101010101" pitchFamily="2" charset="-122"/>
                    <a:ea typeface="华文楷体" panose="02010600040101010101" pitchFamily="2" charset="-122"/>
                  </a:rPr>
                  <a:t>分别输入教师网络和学生网络，将多尺度蒸馏损失应用于潜在空间 </a:t>
                </a:r>
                <a14:m>
                  <m:oMath xmlns:m="http://schemas.openxmlformats.org/officeDocument/2006/math">
                    <m:r>
                      <a:rPr lang="en-US" altLang="zh-CN" i="1" dirty="0">
                        <a:latin typeface="Cambria Math" panose="02040503050406030204" pitchFamily="18" charset="0"/>
                        <a:ea typeface="华文楷体" panose="02010600040101010101" pitchFamily="2" charset="-122"/>
                      </a:rPr>
                      <m:t>𝑦</m:t>
                    </m:r>
                    <m:r>
                      <a:rPr lang="en-US" altLang="zh-CN" i="1" dirty="0">
                        <a:latin typeface="Cambria Math" panose="02040503050406030204" pitchFamily="18" charset="0"/>
                        <a:ea typeface="华文楷体" panose="02010600040101010101" pitchFamily="2" charset="-122"/>
                      </a:rPr>
                      <m:t> </m:t>
                    </m:r>
                  </m:oMath>
                </a14:m>
                <a:r>
                  <a:rPr lang="zh-CN" altLang="en-US" dirty="0">
                    <a:latin typeface="华文楷体" panose="02010600040101010101" pitchFamily="2" charset="-122"/>
                    <a:ea typeface="华文楷体" panose="02010600040101010101" pitchFamily="2" charset="-122"/>
                  </a:rPr>
                  <a:t>和 </a:t>
                </a:r>
                <a14:m>
                  <m:oMath xmlns:m="http://schemas.openxmlformats.org/officeDocument/2006/math">
                    <m:r>
                      <a:rPr lang="en-US" altLang="zh-CN" i="1" dirty="0">
                        <a:latin typeface="Cambria Math" panose="02040503050406030204" pitchFamily="18" charset="0"/>
                        <a:ea typeface="华文楷体" panose="02010600040101010101" pitchFamily="2" charset="-122"/>
                      </a:rPr>
                      <m:t>𝑧</m:t>
                    </m:r>
                  </m:oMath>
                </a14:m>
                <a:r>
                  <a:rPr lang="zh-CN" altLang="en-US" dirty="0">
                    <a:latin typeface="华文楷体" panose="02010600040101010101" pitchFamily="2" charset="-122"/>
                    <a:ea typeface="华文楷体" panose="02010600040101010101" pitchFamily="2" charset="-122"/>
                  </a:rPr>
                  <a:t>，来引导学生网络去噪。两级引导特征</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𝑦</m:t>
                        </m:r>
                      </m:e>
                      <m:sub>
                        <m:r>
                          <a:rPr lang="en-US" altLang="zh-CN" i="1" dirty="0">
                            <a:latin typeface="Cambria Math" panose="02040503050406030204" pitchFamily="18" charset="0"/>
                            <a:ea typeface="华文楷体" panose="02010600040101010101" pitchFamily="2" charset="-122"/>
                          </a:rPr>
                          <m:t>𝑡</m:t>
                        </m:r>
                      </m:sub>
                    </m:sSub>
                  </m:oMath>
                </a14:m>
                <a:r>
                  <a:rPr lang="zh-CN" altLang="en-US" dirty="0">
                    <a:latin typeface="华文楷体" panose="02010600040101010101" pitchFamily="2" charset="-122"/>
                    <a:ea typeface="华文楷体" panose="02010600040101010101" pitchFamily="2" charset="-122"/>
                  </a:rPr>
                  <a:t>和</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𝑧</m:t>
                        </m:r>
                      </m:e>
                      <m:sub>
                        <m:r>
                          <a:rPr lang="en-US" altLang="zh-CN" i="1" dirty="0">
                            <a:latin typeface="Cambria Math" panose="02040503050406030204" pitchFamily="18" charset="0"/>
                            <a:ea typeface="华文楷体" panose="02010600040101010101" pitchFamily="2" charset="-122"/>
                          </a:rPr>
                          <m:t>𝑡</m:t>
                        </m:r>
                      </m:sub>
                    </m:sSub>
                  </m:oMath>
                </a14:m>
                <a:r>
                  <a:rPr lang="zh-CN" altLang="en-US" dirty="0">
                    <a:latin typeface="华文楷体" panose="02010600040101010101" pitchFamily="2" charset="-122"/>
                    <a:ea typeface="华文楷体" panose="02010600040101010101" pitchFamily="2" charset="-122"/>
                  </a:rPr>
                  <a:t>由教师网络内的</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𝐸</m:t>
                        </m:r>
                      </m:e>
                      <m:sub>
                        <m:r>
                          <a:rPr lang="en-US" altLang="zh-CN" i="1" dirty="0">
                            <a:latin typeface="Cambria Math" panose="02040503050406030204" pitchFamily="18" charset="0"/>
                            <a:ea typeface="华文楷体" panose="02010600040101010101" pitchFamily="2" charset="-122"/>
                          </a:rPr>
                          <m:t>1</m:t>
                        </m:r>
                      </m:sub>
                    </m:sSub>
                  </m:oMath>
                </a14:m>
                <a:r>
                  <a:rPr lang="zh-CN" altLang="en-US" dirty="0">
                    <a:latin typeface="华文楷体" panose="02010600040101010101" pitchFamily="2" charset="-122"/>
                    <a:ea typeface="华文楷体" panose="02010600040101010101" pitchFamily="2" charset="-122"/>
                  </a:rPr>
                  <a:t>和</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𝐸</m:t>
                        </m:r>
                      </m:e>
                      <m:sub>
                        <m:r>
                          <a:rPr lang="en-US" altLang="zh-CN" i="1" dirty="0">
                            <a:latin typeface="Cambria Math" panose="02040503050406030204" pitchFamily="18" charset="0"/>
                            <a:ea typeface="华文楷体" panose="02010600040101010101" pitchFamily="2" charset="-122"/>
                          </a:rPr>
                          <m:t>2</m:t>
                        </m:r>
                      </m:sub>
                    </m:sSub>
                  </m:oMath>
                </a14:m>
                <a:r>
                  <a:rPr lang="zh-CN" altLang="en-US" dirty="0">
                    <a:latin typeface="华文楷体" panose="02010600040101010101" pitchFamily="2" charset="-122"/>
                    <a:ea typeface="华文楷体" panose="02010600040101010101" pitchFamily="2" charset="-122"/>
                  </a:rPr>
                  <a:t>获，同时学生网络的待去噪特征记为 </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𝑦</m:t>
                        </m:r>
                      </m:e>
                      <m:sub>
                        <m:r>
                          <a:rPr lang="en-US" altLang="zh-CN" i="1" dirty="0">
                            <a:latin typeface="Cambria Math" panose="02040503050406030204" pitchFamily="18" charset="0"/>
                            <a:ea typeface="华文楷体" panose="02010600040101010101" pitchFamily="2" charset="-122"/>
                          </a:rPr>
                          <m:t>𝑠</m:t>
                        </m:r>
                      </m:sub>
                    </m:sSub>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和 </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𝑧</m:t>
                        </m:r>
                      </m:e>
                      <m:sub>
                        <m:r>
                          <a:rPr lang="en-US" altLang="zh-CN" i="1" dirty="0">
                            <a:latin typeface="Cambria Math" panose="02040503050406030204" pitchFamily="18" charset="0"/>
                            <a:ea typeface="华文楷体" panose="02010600040101010101" pitchFamily="2" charset="-122"/>
                          </a:rPr>
                          <m:t>𝑠</m:t>
                        </m:r>
                      </m:sub>
                    </m:sSub>
                  </m:oMath>
                </a14:m>
                <a:r>
                  <a:rPr lang="zh-CN" altLang="en-US" dirty="0">
                    <a:latin typeface="华文楷体" panose="02010600040101010101" pitchFamily="2" charset="-122"/>
                    <a:ea typeface="华文楷体" panose="02010600040101010101" pitchFamily="2" charset="-122"/>
                  </a:rPr>
                  <a:t>。引入蒸馏损失 </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𝐿</m:t>
                        </m:r>
                      </m:e>
                      <m:sub>
                        <m:r>
                          <a:rPr lang="en-US" altLang="zh-CN" i="1" dirty="0">
                            <a:latin typeface="Cambria Math" panose="02040503050406030204" pitchFamily="18" charset="0"/>
                            <a:ea typeface="华文楷体" panose="02010600040101010101" pitchFamily="2" charset="-122"/>
                          </a:rPr>
                          <m:t>𝑦</m:t>
                        </m:r>
                      </m:sub>
                    </m:sSub>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和 </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𝐿</m:t>
                        </m:r>
                      </m:e>
                      <m:sub>
                        <m:r>
                          <a:rPr lang="en-US" altLang="zh-CN" i="1" dirty="0">
                            <a:latin typeface="Cambria Math" panose="02040503050406030204" pitchFamily="18" charset="0"/>
                            <a:ea typeface="华文楷体" panose="02010600040101010101" pitchFamily="2" charset="-122"/>
                          </a:rPr>
                          <m:t>𝑧</m:t>
                        </m:r>
                      </m:sub>
                    </m:sSub>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来最小化教师和学生潜在特征之间的 </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𝐿</m:t>
                        </m:r>
                      </m:e>
                      <m:sub>
                        <m:r>
                          <a:rPr lang="en-US" altLang="zh-CN" i="1" dirty="0">
                            <a:latin typeface="Cambria Math" panose="02040503050406030204" pitchFamily="18" charset="0"/>
                            <a:ea typeface="华文楷体" panose="02010600040101010101" pitchFamily="2" charset="-122"/>
                          </a:rPr>
                          <m:t>1</m:t>
                        </m:r>
                      </m:sub>
                    </m:sSub>
                    <m:r>
                      <a:rPr lang="en-US" altLang="zh-CN" i="1" dirty="0">
                        <a:latin typeface="Cambria Math" panose="02040503050406030204" pitchFamily="18" charset="0"/>
                        <a:ea typeface="华文楷体" panose="02010600040101010101" pitchFamily="2" charset="-122"/>
                      </a:rPr>
                      <m:t> </m:t>
                    </m:r>
                  </m:oMath>
                </a14:m>
                <a:r>
                  <a:rPr lang="zh-CN" altLang="en-US" dirty="0">
                    <a:latin typeface="华文楷体" panose="02010600040101010101" pitchFamily="2" charset="-122"/>
                    <a:ea typeface="华文楷体" panose="02010600040101010101" pitchFamily="2" charset="-122"/>
                  </a:rPr>
                  <a:t>距离：</a:t>
                </a:r>
                <a:endParaRPr lang="en-US" altLang="zh-CN" dirty="0">
                  <a:latin typeface="华文楷体" panose="02010600040101010101" pitchFamily="2" charset="-122"/>
                  <a:ea typeface="华文楷体" panose="02010600040101010101" pitchFamily="2" charset="-122"/>
                </a:endParaRPr>
              </a:p>
            </p:txBody>
          </p:sp>
        </mc:Choice>
        <mc:Fallback>
          <p:sp>
            <p:nvSpPr>
              <p:cNvPr id="24" name="文本框 23"/>
              <p:cNvSpPr txBox="1">
                <a:spLocks noRot="1" noChangeAspect="1" noMove="1" noResize="1" noEditPoints="1" noAdjustHandles="1" noChangeArrowheads="1" noChangeShapeType="1" noTextEdit="1"/>
              </p:cNvSpPr>
              <p:nvPr/>
            </p:nvSpPr>
            <p:spPr>
              <a:xfrm>
                <a:off x="1340892" y="1827111"/>
                <a:ext cx="8956344" cy="1776255"/>
              </a:xfrm>
              <a:prstGeom prst="rect">
                <a:avLst/>
              </a:prstGeom>
              <a:blipFill rotWithShape="1">
                <a:blip r:embed="rId2"/>
                <a:stretch>
                  <a:fillRect l="-5" t="-12" r="1" b="21"/>
                </a:stretch>
              </a:blipFill>
            </p:spPr>
            <p:txBody>
              <a:bodyPr/>
              <a:lstStyle/>
              <a:p>
                <a:r>
                  <a:rPr lang="zh-CN" altLang="en-US">
                    <a:noFill/>
                  </a:rPr>
                  <a:t> </a:t>
                </a:r>
              </a:p>
            </p:txBody>
          </p:sp>
        </mc:Fallback>
      </mc:AlternateContent>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649482" y="3309653"/>
            <a:ext cx="8471975" cy="33404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灯片编号占位符 2"/>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2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29" name="文本框 12"/>
          <p:cNvSpPr>
            <a:spLocks noChangeArrowheads="1"/>
          </p:cNvSpPr>
          <p:nvPr/>
        </p:nvSpPr>
        <p:spPr bwMode="auto">
          <a:xfrm>
            <a:off x="6993466" y="339859"/>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蒸馏</a:t>
            </a:r>
            <a:endParaRPr lang="zh-CN" altLang="en-US" dirty="0"/>
          </a:p>
        </p:txBody>
      </p:sp>
      <p:sp>
        <p:nvSpPr>
          <p:cNvPr id="46" name="TextBox 30"/>
          <p:cNvSpPr>
            <a:spLocks noChangeArrowheads="1"/>
          </p:cNvSpPr>
          <p:nvPr/>
        </p:nvSpPr>
        <p:spPr bwMode="auto">
          <a:xfrm>
            <a:off x="1523998" y="1277026"/>
            <a:ext cx="8049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实验一：普适性验证</a:t>
            </a:r>
            <a:endParaRPr lang="en-US" altLang="zh-CN" sz="2400" b="1" dirty="0">
              <a:solidFill>
                <a:srgbClr val="3F3F3F"/>
              </a:solidFill>
              <a:ea typeface="华文楷体" panose="02010600040101010101" pitchFamily="2" charset="-122"/>
            </a:endParaRPr>
          </a:p>
        </p:txBody>
      </p:sp>
      <p:sp>
        <p:nvSpPr>
          <p:cNvPr id="47"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4" name="文本框 23"/>
          <p:cNvSpPr txBox="1"/>
          <p:nvPr/>
        </p:nvSpPr>
        <p:spPr>
          <a:xfrm>
            <a:off x="1340892" y="1886566"/>
            <a:ext cx="9863920" cy="1477328"/>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为了验证蒸馏机制对不同模型均能提升性能，我们选择三个主流的图像压缩模型进行普适性验证</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我们使用</a:t>
            </a:r>
            <a:r>
              <a:rPr lang="en-US" altLang="zh-CN" dirty="0">
                <a:latin typeface="华文楷体" panose="02010600040101010101" pitchFamily="2" charset="-122"/>
                <a:ea typeface="华文楷体" panose="02010600040101010101" pitchFamily="2" charset="-122"/>
              </a:rPr>
              <a:t>noisy-clean</a:t>
            </a:r>
            <a:r>
              <a:rPr lang="zh-CN" altLang="en-US" dirty="0">
                <a:latin typeface="华文楷体" panose="02010600040101010101" pitchFamily="2" charset="-122"/>
                <a:ea typeface="华文楷体" panose="02010600040101010101" pitchFamily="2" charset="-122"/>
              </a:rPr>
              <a:t>图像对来训练这些网络，无论是否实施蒸馏策略。为了验证所提出的方法对图像压缩性能的统计显著性改善，每条线都是基于</a:t>
            </a:r>
            <a:r>
              <a:rPr lang="en-US" altLang="zh-CN" dirty="0">
                <a:latin typeface="华文楷体" panose="02010600040101010101" pitchFamily="2" charset="-122"/>
                <a:ea typeface="华文楷体" panose="02010600040101010101" pitchFamily="2" charset="-122"/>
              </a:rPr>
              <a:t>30</a:t>
            </a:r>
            <a:r>
              <a:rPr lang="zh-CN" altLang="en-US" dirty="0">
                <a:latin typeface="华文楷体" panose="02010600040101010101" pitchFamily="2" charset="-122"/>
                <a:ea typeface="华文楷体" panose="02010600040101010101" pitchFamily="2" charset="-122"/>
              </a:rPr>
              <a:t>次实验绘制的，每个点都用</a:t>
            </a:r>
            <a:r>
              <a:rPr lang="en-US" altLang="zh-CN" dirty="0">
                <a:latin typeface="华文楷体" panose="02010600040101010101" pitchFamily="2" charset="-122"/>
                <a:ea typeface="华文楷体" panose="02010600040101010101" pitchFamily="2" charset="-122"/>
              </a:rPr>
              <a:t>5</a:t>
            </a:r>
            <a:r>
              <a:rPr lang="zh-CN" altLang="en-US" dirty="0">
                <a:latin typeface="华文楷体" panose="02010600040101010101" pitchFamily="2" charset="-122"/>
                <a:ea typeface="华文楷体" panose="02010600040101010101" pitchFamily="2" charset="-122"/>
              </a:rPr>
              <a:t>次实验的结果绘制</a:t>
            </a:r>
            <a:r>
              <a:rPr lang="en-US" altLang="zh-CN" dirty="0">
                <a:latin typeface="华文楷体" panose="02010600040101010101" pitchFamily="2" charset="-122"/>
                <a:ea typeface="华文楷体" panose="02010600040101010101" pitchFamily="2" charset="-122"/>
              </a:rPr>
              <a:t>error bar</a:t>
            </a:r>
            <a:r>
              <a:rPr lang="zh-CN" altLang="en-US" dirty="0">
                <a:latin typeface="华文楷体" panose="02010600040101010101" pitchFamily="2" charset="-122"/>
                <a:ea typeface="华文楷体" panose="02010600040101010101" pitchFamily="2" charset="-122"/>
              </a:rPr>
              <a:t>。下图表明我们的方法使所有模型的性能在统计意义上显著提高：</a:t>
            </a:r>
            <a:endParaRPr lang="en-US" altLang="zh-CN"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1102909" y="3562107"/>
            <a:ext cx="10339886" cy="287604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灯片编号占位符 2"/>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2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29" name="文本框 12"/>
          <p:cNvSpPr>
            <a:spLocks noChangeArrowheads="1"/>
          </p:cNvSpPr>
          <p:nvPr/>
        </p:nvSpPr>
        <p:spPr bwMode="auto">
          <a:xfrm>
            <a:off x="6993466" y="339859"/>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蒸馏</a:t>
            </a:r>
            <a:endParaRPr lang="zh-CN" altLang="en-US" dirty="0"/>
          </a:p>
        </p:txBody>
      </p:sp>
      <p:sp>
        <p:nvSpPr>
          <p:cNvPr id="46" name="TextBox 30"/>
          <p:cNvSpPr>
            <a:spLocks noChangeArrowheads="1"/>
          </p:cNvSpPr>
          <p:nvPr/>
        </p:nvSpPr>
        <p:spPr bwMode="auto">
          <a:xfrm>
            <a:off x="1523998" y="1277026"/>
            <a:ext cx="8049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实验二：合成数据集</a:t>
            </a:r>
            <a:endParaRPr lang="en-US" altLang="zh-CN" sz="2400" b="1" dirty="0">
              <a:solidFill>
                <a:srgbClr val="3F3F3F"/>
              </a:solidFill>
              <a:ea typeface="华文楷体" panose="02010600040101010101" pitchFamily="2" charset="-122"/>
            </a:endParaRPr>
          </a:p>
        </p:txBody>
      </p:sp>
      <p:sp>
        <p:nvSpPr>
          <p:cNvPr id="47"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4" name="文本框 23"/>
          <p:cNvSpPr txBox="1"/>
          <p:nvPr/>
        </p:nvSpPr>
        <p:spPr>
          <a:xfrm>
            <a:off x="1340892" y="1886566"/>
            <a:ext cx="9863920" cy="923330"/>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以</a:t>
            </a:r>
            <a:r>
              <a:rPr lang="en-US" altLang="zh-CN" dirty="0">
                <a:latin typeface="华文楷体" panose="02010600040101010101" pitchFamily="2" charset="-122"/>
                <a:ea typeface="华文楷体" panose="02010600040101010101" pitchFamily="2" charset="-122"/>
              </a:rPr>
              <a:t>Looks=10</a:t>
            </a:r>
            <a:r>
              <a:rPr lang="zh-CN" altLang="en-US" dirty="0">
                <a:latin typeface="华文楷体" panose="02010600040101010101" pitchFamily="2" charset="-122"/>
                <a:ea typeface="华文楷体" panose="02010600040101010101" pitchFamily="2" charset="-122"/>
              </a:rPr>
              <a:t>为例，实验结果如下图所示。我们的方法在率失真性能方面优于所有其他算法。与 </a:t>
            </a:r>
            <a:r>
              <a:rPr lang="en-US" altLang="zh-CN" dirty="0">
                <a:latin typeface="华文楷体" panose="02010600040101010101" pitchFamily="2" charset="-122"/>
                <a:ea typeface="华文楷体" panose="02010600040101010101" pitchFamily="2" charset="-122"/>
              </a:rPr>
              <a:t>Leong </a:t>
            </a:r>
            <a:r>
              <a:rPr lang="zh-CN" altLang="en-US" dirty="0">
                <a:latin typeface="华文楷体" panose="02010600040101010101" pitchFamily="2" charset="-122"/>
                <a:ea typeface="华文楷体" panose="02010600040101010101" pitchFamily="2" charset="-122"/>
              </a:rPr>
              <a:t>的算法相比，我们的方法在小范围的低比特率中表现出略低的 </a:t>
            </a:r>
            <a:r>
              <a:rPr lang="en-US" altLang="zh-CN" dirty="0">
                <a:latin typeface="华文楷体" panose="02010600040101010101" pitchFamily="2" charset="-122"/>
                <a:ea typeface="华文楷体" panose="02010600040101010101" pitchFamily="2" charset="-122"/>
              </a:rPr>
              <a:t>PSNR</a:t>
            </a:r>
            <a:r>
              <a:rPr lang="zh-CN" altLang="en-US" dirty="0">
                <a:latin typeface="华文楷体" panose="02010600040101010101" pitchFamily="2" charset="-122"/>
                <a:ea typeface="华文楷体" panose="02010600040101010101" pitchFamily="2" charset="-122"/>
              </a:rPr>
              <a:t>。然而，当使用 </a:t>
            </a:r>
            <a:r>
              <a:rPr lang="en-US" altLang="zh-CN" dirty="0">
                <a:latin typeface="华文楷体" panose="02010600040101010101" pitchFamily="2" charset="-122"/>
                <a:ea typeface="华文楷体" panose="02010600040101010101" pitchFamily="2" charset="-122"/>
              </a:rPr>
              <a:t>MS-SSIM </a:t>
            </a:r>
            <a:r>
              <a:rPr lang="zh-CN" altLang="en-US" dirty="0">
                <a:latin typeface="华文楷体" panose="02010600040101010101" pitchFamily="2" charset="-122"/>
                <a:ea typeface="华文楷体" panose="02010600040101010101" pitchFamily="2" charset="-122"/>
              </a:rPr>
              <a:t>测量失真时，我们的方法在所有比特率上实现了最佳压缩性能</a:t>
            </a:r>
            <a:endParaRPr lang="en-US" altLang="zh-CN"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001404" y="3257080"/>
            <a:ext cx="10542895" cy="33834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10"/>
          <p:cNvSpPr>
            <a:spLocks noChangeArrowheads="1"/>
          </p:cNvSpPr>
          <p:nvPr/>
        </p:nvSpPr>
        <p:spPr bwMode="auto">
          <a:xfrm>
            <a:off x="1512888" y="1"/>
            <a:ext cx="9155113" cy="1203325"/>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4099" name="图片 39"/>
          <p:cNvPicPr>
            <a:picLocks noChangeAspect="1" noChangeArrowheads="1"/>
          </p:cNvPicPr>
          <p:nvPr/>
        </p:nvPicPr>
        <p:blipFill>
          <a:blip r:embed="rId1">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38"/>
          <p:cNvSpPr>
            <a:spLocks noChangeArrowheads="1"/>
          </p:cNvSpPr>
          <p:nvPr/>
        </p:nvSpPr>
        <p:spPr bwMode="auto">
          <a:xfrm>
            <a:off x="1687513" y="3082926"/>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600" b="1">
                <a:solidFill>
                  <a:srgbClr val="A5A5A5"/>
                </a:solidFill>
                <a:latin typeface="华文楷体" panose="02010600040101010101" pitchFamily="2" charset="-122"/>
                <a:ea typeface="华文楷体" panose="02010600040101010101" pitchFamily="2" charset="-122"/>
                <a:sym typeface="华文楷体" panose="02010600040101010101" pitchFamily="2" charset="-122"/>
              </a:rPr>
              <a:t>CONTENTS</a:t>
            </a:r>
            <a:endParaRPr lang="zh-CN" altLang="en-US" sz="3600" b="1">
              <a:solidFill>
                <a:srgbClr val="A5A5A5"/>
              </a:solidFill>
              <a:latin typeface="华文楷体" panose="02010600040101010101" pitchFamily="2" charset="-122"/>
              <a:ea typeface="华文楷体" panose="02010600040101010101" pitchFamily="2" charset="-122"/>
              <a:sym typeface="华文楷体" panose="02010600040101010101" pitchFamily="2" charset="-122"/>
            </a:endParaRPr>
          </a:p>
        </p:txBody>
      </p:sp>
      <p:grpSp>
        <p:nvGrpSpPr>
          <p:cNvPr id="4101" name="组合 42"/>
          <p:cNvGrpSpPr/>
          <p:nvPr/>
        </p:nvGrpSpPr>
        <p:grpSpPr bwMode="auto">
          <a:xfrm>
            <a:off x="1524000" y="1304925"/>
            <a:ext cx="9144000" cy="57150"/>
            <a:chOff x="0" y="0"/>
            <a:chExt cx="8816454" cy="66133"/>
          </a:xfrm>
        </p:grpSpPr>
        <p:sp>
          <p:nvSpPr>
            <p:cNvPr id="4102" name="矩形 13"/>
            <p:cNvSpPr>
              <a:spLocks noChangeArrowheads="1"/>
            </p:cNvSpPr>
            <p:nvPr/>
          </p:nvSpPr>
          <p:spPr bwMode="auto">
            <a:xfrm>
              <a:off x="0" y="0"/>
              <a:ext cx="5800300" cy="65989"/>
            </a:xfrm>
            <a:prstGeom prst="rect">
              <a:avLst/>
            </a:prstGeom>
            <a:solidFill>
              <a:srgbClr val="BFBFB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3" name="矩形 14"/>
            <p:cNvSpPr>
              <a:spLocks noChangeArrowheads="1"/>
            </p:cNvSpPr>
            <p:nvPr/>
          </p:nvSpPr>
          <p:spPr bwMode="auto">
            <a:xfrm>
              <a:off x="5856027" y="144"/>
              <a:ext cx="2960427" cy="65989"/>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104" name="直接连接符 6"/>
          <p:cNvSpPr>
            <a:spLocks noChangeShapeType="1"/>
          </p:cNvSpPr>
          <p:nvPr/>
        </p:nvSpPr>
        <p:spPr bwMode="auto">
          <a:xfrm>
            <a:off x="6096001" y="6626225"/>
            <a:ext cx="4087813"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4105" name="文本框 11"/>
          <p:cNvSpPr>
            <a:spLocks noChangeArrowheads="1"/>
          </p:cNvSpPr>
          <p:nvPr/>
        </p:nvSpPr>
        <p:spPr bwMode="auto">
          <a:xfrm>
            <a:off x="3644900" y="2917826"/>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目录</a:t>
            </a:r>
            <a:endParaRPr lang="zh-CN" altLang="en-US" dirty="0"/>
          </a:p>
        </p:txBody>
      </p:sp>
      <p:sp>
        <p:nvSpPr>
          <p:cNvPr id="4106" name="文本框 16"/>
          <p:cNvSpPr>
            <a:spLocks noChangeArrowheads="1"/>
          </p:cNvSpPr>
          <p:nvPr/>
        </p:nvSpPr>
        <p:spPr bwMode="auto">
          <a:xfrm>
            <a:off x="5049839" y="2903538"/>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1</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07" name="文本框 18"/>
          <p:cNvSpPr>
            <a:spLocks noChangeArrowheads="1"/>
          </p:cNvSpPr>
          <p:nvPr/>
        </p:nvSpPr>
        <p:spPr bwMode="auto">
          <a:xfrm>
            <a:off x="5508625" y="2970213"/>
            <a:ext cx="690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F3F3F"/>
                </a:solidFill>
                <a:ea typeface="华文楷体" panose="02010600040101010101" pitchFamily="2" charset="-122"/>
              </a:rPr>
              <a:t>背景</a:t>
            </a:r>
            <a:endParaRPr lang="zh-CN" altLang="en-US" dirty="0"/>
          </a:p>
        </p:txBody>
      </p:sp>
      <p:sp>
        <p:nvSpPr>
          <p:cNvPr id="4108" name="直接连接符 19"/>
          <p:cNvSpPr>
            <a:spLocks noChangeShapeType="1"/>
          </p:cNvSpPr>
          <p:nvPr/>
        </p:nvSpPr>
        <p:spPr bwMode="auto">
          <a:xfrm flipH="1">
            <a:off x="5260976" y="3082926"/>
            <a:ext cx="246063" cy="246063"/>
          </a:xfrm>
          <a:prstGeom prst="line">
            <a:avLst/>
          </a:prstGeom>
          <a:noFill/>
          <a:ln w="6350" cap="flat" cmpd="sng">
            <a:solidFill>
              <a:srgbClr val="5C307D"/>
            </a:solidFill>
            <a:bevel/>
          </a:ln>
          <a:extLst>
            <a:ext uri="{909E8E84-426E-40DD-AFC4-6F175D3DCCD1}">
              <a14:hiddenFill xmlns:a14="http://schemas.microsoft.com/office/drawing/2010/main">
                <a:noFill/>
              </a14:hiddenFill>
            </a:ext>
          </a:extLst>
        </p:spPr>
        <p:txBody>
          <a:bodyPr/>
          <a:lstStyle/>
          <a:p>
            <a:endParaRPr lang="zh-CN" altLang="en-US"/>
          </a:p>
        </p:txBody>
      </p:sp>
      <p:sp>
        <p:nvSpPr>
          <p:cNvPr id="4109" name="文本框 20"/>
          <p:cNvSpPr>
            <a:spLocks noChangeArrowheads="1"/>
          </p:cNvSpPr>
          <p:nvPr/>
        </p:nvSpPr>
        <p:spPr bwMode="auto">
          <a:xfrm>
            <a:off x="7605714" y="2913064"/>
            <a:ext cx="3778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2</a:t>
            </a:r>
            <a:endParaRPr lang="zh-CN" altLang="en-US" sz="320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0" name="文本框 21"/>
          <p:cNvSpPr>
            <a:spLocks noChangeArrowheads="1"/>
          </p:cNvSpPr>
          <p:nvPr/>
        </p:nvSpPr>
        <p:spPr bwMode="auto">
          <a:xfrm>
            <a:off x="8094664" y="2994025"/>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F3F3F"/>
                </a:solidFill>
                <a:ea typeface="华文楷体" panose="02010600040101010101" pitchFamily="2" charset="-122"/>
              </a:rPr>
              <a:t>两阶段</a:t>
            </a:r>
            <a:endParaRPr lang="zh-CN" altLang="en-US" sz="2000" dirty="0"/>
          </a:p>
        </p:txBody>
      </p:sp>
      <p:sp>
        <p:nvSpPr>
          <p:cNvPr id="4111" name="直接连接符 22"/>
          <p:cNvSpPr>
            <a:spLocks noChangeShapeType="1"/>
          </p:cNvSpPr>
          <p:nvPr/>
        </p:nvSpPr>
        <p:spPr bwMode="auto">
          <a:xfrm flipH="1">
            <a:off x="7848601" y="3082926"/>
            <a:ext cx="246063" cy="246063"/>
          </a:xfrm>
          <a:prstGeom prst="line">
            <a:avLst/>
          </a:prstGeom>
          <a:noFill/>
          <a:ln w="6350" cap="flat" cmpd="sng">
            <a:solidFill>
              <a:srgbClr val="5C307D"/>
            </a:solidFill>
            <a:bevel/>
          </a:ln>
          <a:extLst>
            <a:ext uri="{909E8E84-426E-40DD-AFC4-6F175D3DCCD1}">
              <a14:hiddenFill xmlns:a14="http://schemas.microsoft.com/office/drawing/2010/main">
                <a:noFill/>
              </a14:hiddenFill>
            </a:ext>
          </a:extLst>
        </p:spPr>
        <p:txBody>
          <a:bodyPr/>
          <a:lstStyle/>
          <a:p>
            <a:endParaRPr lang="zh-CN" altLang="en-US"/>
          </a:p>
        </p:txBody>
      </p:sp>
      <p:sp>
        <p:nvSpPr>
          <p:cNvPr id="4112" name="文本框 23"/>
          <p:cNvSpPr>
            <a:spLocks noChangeArrowheads="1"/>
          </p:cNvSpPr>
          <p:nvPr/>
        </p:nvSpPr>
        <p:spPr bwMode="auto">
          <a:xfrm>
            <a:off x="5049839" y="3648017"/>
            <a:ext cx="376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3</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4113" name="文本框 24"/>
          <p:cNvSpPr>
            <a:spLocks noChangeArrowheads="1"/>
          </p:cNvSpPr>
          <p:nvPr/>
        </p:nvSpPr>
        <p:spPr bwMode="auto">
          <a:xfrm>
            <a:off x="5508626" y="371469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F3F3F"/>
                </a:solidFill>
                <a:ea typeface="华文楷体" panose="02010600040101010101" pitchFamily="2" charset="-122"/>
              </a:rPr>
              <a:t>知识蒸馏</a:t>
            </a:r>
            <a:endParaRPr lang="zh-CN" altLang="en-US" sz="2000" dirty="0">
              <a:solidFill>
                <a:srgbClr val="3F3F3F"/>
              </a:solidFill>
              <a:ea typeface="华文楷体" panose="02010600040101010101" pitchFamily="2" charset="-122"/>
            </a:endParaRPr>
          </a:p>
        </p:txBody>
      </p:sp>
      <p:sp>
        <p:nvSpPr>
          <p:cNvPr id="4114" name="直接连接符 25"/>
          <p:cNvSpPr>
            <a:spLocks noChangeShapeType="1"/>
          </p:cNvSpPr>
          <p:nvPr/>
        </p:nvSpPr>
        <p:spPr bwMode="auto">
          <a:xfrm flipH="1">
            <a:off x="5260976" y="3827405"/>
            <a:ext cx="246063" cy="246062"/>
          </a:xfrm>
          <a:prstGeom prst="line">
            <a:avLst/>
          </a:prstGeom>
          <a:noFill/>
          <a:ln w="6350" cap="flat" cmpd="sng">
            <a:solidFill>
              <a:srgbClr val="5C307D"/>
            </a:solidFill>
            <a:bevel/>
          </a:ln>
          <a:extLst>
            <a:ext uri="{909E8E84-426E-40DD-AFC4-6F175D3DCCD1}">
              <a14:hiddenFill xmlns:a14="http://schemas.microsoft.com/office/drawing/2010/main">
                <a:noFill/>
              </a14:hiddenFill>
            </a:ext>
          </a:extLst>
        </p:spPr>
        <p:txBody>
          <a:bodyPr/>
          <a:lstStyle/>
          <a:p>
            <a:endParaRPr lang="zh-CN" altLang="en-US"/>
          </a:p>
        </p:txBody>
      </p:sp>
      <p:sp>
        <p:nvSpPr>
          <p:cNvPr id="4124" name="椭圆 16"/>
          <p:cNvSpPr>
            <a:spLocks noChangeArrowheads="1"/>
          </p:cNvSpPr>
          <p:nvPr/>
        </p:nvSpPr>
        <p:spPr bwMode="auto">
          <a:xfrm>
            <a:off x="9894889" y="6346826"/>
            <a:ext cx="288925" cy="288925"/>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5" name="椭圆 17"/>
          <p:cNvSpPr>
            <a:spLocks noChangeArrowheads="1"/>
          </p:cNvSpPr>
          <p:nvPr/>
        </p:nvSpPr>
        <p:spPr bwMode="auto">
          <a:xfrm>
            <a:off x="10215564" y="6029326"/>
            <a:ext cx="288925" cy="288925"/>
          </a:xfrm>
          <a:prstGeom prst="rect">
            <a:avLst/>
          </a:prstGeom>
          <a:solidFill>
            <a:srgbClr val="BFBFB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ea typeface="华文楷体" panose="02010600040101010101" pitchFamily="2" charset="-122"/>
            </a:endParaRPr>
          </a:p>
        </p:txBody>
      </p:sp>
      <p:sp>
        <p:nvSpPr>
          <p:cNvPr id="4126" name="直接连接符 7"/>
          <p:cNvSpPr>
            <a:spLocks noChangeShapeType="1"/>
          </p:cNvSpPr>
          <p:nvPr/>
        </p:nvSpPr>
        <p:spPr bwMode="auto">
          <a:xfrm>
            <a:off x="4802189" y="2994026"/>
            <a:ext cx="8809" cy="1296034"/>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23" name="文本框 20"/>
          <p:cNvSpPr>
            <a:spLocks noChangeArrowheads="1"/>
          </p:cNvSpPr>
          <p:nvPr/>
        </p:nvSpPr>
        <p:spPr bwMode="auto">
          <a:xfrm>
            <a:off x="7606113" y="3645638"/>
            <a:ext cx="3770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rPr>
              <a:t>4</a:t>
            </a:r>
            <a:endParaRPr lang="zh-CN" altLang="en-US" sz="3200" dirty="0">
              <a:solidFill>
                <a:srgbClr val="5C307D"/>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24" name="文本框 21"/>
          <p:cNvSpPr>
            <a:spLocks noChangeArrowheads="1"/>
          </p:cNvSpPr>
          <p:nvPr/>
        </p:nvSpPr>
        <p:spPr bwMode="auto">
          <a:xfrm>
            <a:off x="8094664" y="3726599"/>
            <a:ext cx="7425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3F3F3F"/>
                </a:solidFill>
                <a:latin typeface="华文楷体" panose="02010600040101010101" pitchFamily="2" charset="-122"/>
                <a:ea typeface="华文楷体" panose="02010600040101010101" pitchFamily="2" charset="-122"/>
              </a:rPr>
              <a:t>Q&amp;A</a:t>
            </a:r>
            <a:endParaRPr lang="zh-CN" altLang="en-US" sz="2000" dirty="0">
              <a:solidFill>
                <a:srgbClr val="3F3F3F"/>
              </a:solidFill>
              <a:latin typeface="华文楷体" panose="02010600040101010101" pitchFamily="2" charset="-122"/>
              <a:ea typeface="华文楷体" panose="02010600040101010101" pitchFamily="2" charset="-122"/>
            </a:endParaRPr>
          </a:p>
        </p:txBody>
      </p:sp>
      <p:sp>
        <p:nvSpPr>
          <p:cNvPr id="25" name="直接连接符 22"/>
          <p:cNvSpPr>
            <a:spLocks noChangeShapeType="1"/>
          </p:cNvSpPr>
          <p:nvPr/>
        </p:nvSpPr>
        <p:spPr bwMode="auto">
          <a:xfrm flipH="1">
            <a:off x="7848601" y="3815500"/>
            <a:ext cx="246063" cy="246063"/>
          </a:xfrm>
          <a:prstGeom prst="line">
            <a:avLst/>
          </a:prstGeom>
          <a:noFill/>
          <a:ln w="6350" cap="flat" cmpd="sng">
            <a:solidFill>
              <a:srgbClr val="5C307D"/>
            </a:solidFill>
            <a:bevel/>
          </a:ln>
          <a:extLst>
            <a:ext uri="{909E8E84-426E-40DD-AFC4-6F175D3DCCD1}">
              <a14:hiddenFill xmlns:a14="http://schemas.microsoft.com/office/drawing/2010/main">
                <a:noFill/>
              </a14:hiddenFill>
            </a:ext>
          </a:extLst>
        </p:spPr>
        <p:txBody>
          <a:bodyPr/>
          <a:lstStyle/>
          <a:p>
            <a:endParaRPr lang="zh-CN" altLang="en-US"/>
          </a:p>
        </p:txBody>
      </p:sp>
      <p:sp>
        <p:nvSpPr>
          <p:cNvPr id="2" name="灯片编号占位符 1"/>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灯片编号占位符 2"/>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2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29" name="文本框 12"/>
          <p:cNvSpPr>
            <a:spLocks noChangeArrowheads="1"/>
          </p:cNvSpPr>
          <p:nvPr/>
        </p:nvSpPr>
        <p:spPr bwMode="auto">
          <a:xfrm>
            <a:off x="6993466" y="339859"/>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蒸馏</a:t>
            </a:r>
            <a:endParaRPr lang="zh-CN" altLang="en-US" dirty="0"/>
          </a:p>
        </p:txBody>
      </p:sp>
      <p:sp>
        <p:nvSpPr>
          <p:cNvPr id="46" name="TextBox 30"/>
          <p:cNvSpPr>
            <a:spLocks noChangeArrowheads="1"/>
          </p:cNvSpPr>
          <p:nvPr/>
        </p:nvSpPr>
        <p:spPr bwMode="auto">
          <a:xfrm>
            <a:off x="1523998" y="1277026"/>
            <a:ext cx="8049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实验二：合成数据集</a:t>
            </a:r>
            <a:endParaRPr lang="en-US" altLang="zh-CN" sz="2400" b="1" dirty="0">
              <a:solidFill>
                <a:srgbClr val="3F3F3F"/>
              </a:solidFill>
              <a:ea typeface="华文楷体" panose="02010600040101010101" pitchFamily="2" charset="-122"/>
            </a:endParaRPr>
          </a:p>
        </p:txBody>
      </p:sp>
      <p:sp>
        <p:nvSpPr>
          <p:cNvPr id="47"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4" name="文本框 23"/>
          <p:cNvSpPr txBox="1"/>
          <p:nvPr/>
        </p:nvSpPr>
        <p:spPr>
          <a:xfrm>
            <a:off x="1340892" y="1886566"/>
            <a:ext cx="5947012" cy="1200329"/>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为了直观地比较不同方法在不同</a:t>
            </a:r>
            <a:r>
              <a:rPr lang="en-US" altLang="zh-CN" dirty="0">
                <a:latin typeface="华文楷体" panose="02010600040101010101" pitchFamily="2" charset="-122"/>
                <a:ea typeface="华文楷体" panose="02010600040101010101" pitchFamily="2" charset="-122"/>
              </a:rPr>
              <a:t>looks</a:t>
            </a:r>
            <a:r>
              <a:rPr lang="zh-CN" altLang="en-US" dirty="0">
                <a:latin typeface="华文楷体" panose="02010600040101010101" pitchFamily="2" charset="-122"/>
                <a:ea typeface="华文楷体" panose="02010600040101010101" pitchFamily="2" charset="-122"/>
              </a:rPr>
              <a:t>上的率失真性能，我们在相似</a:t>
            </a:r>
            <a:r>
              <a:rPr lang="en-US" altLang="zh-CN" dirty="0">
                <a:latin typeface="华文楷体" panose="02010600040101010101" pitchFamily="2" charset="-122"/>
                <a:ea typeface="华文楷体" panose="02010600040101010101" pitchFamily="2" charset="-122"/>
              </a:rPr>
              <a:t>BPP</a:t>
            </a:r>
            <a:r>
              <a:rPr lang="zh-CN" altLang="en-US" dirty="0">
                <a:latin typeface="华文楷体" panose="02010600040101010101" pitchFamily="2" charset="-122"/>
                <a:ea typeface="华文楷体" panose="02010600040101010101" pitchFamily="2" charset="-122"/>
              </a:rPr>
              <a:t>下评估它们的失真度量。如右图所示，我们在任意噪声强度下均能实现最高的失真指标和最低的 </a:t>
            </a:r>
            <a:r>
              <a:rPr lang="en-US" altLang="zh-CN" dirty="0">
                <a:latin typeface="华文楷体" panose="02010600040101010101" pitchFamily="2" charset="-122"/>
                <a:ea typeface="华文楷体" panose="02010600040101010101" pitchFamily="2" charset="-122"/>
              </a:rPr>
              <a:t>BPP</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如下图所示，</a:t>
            </a:r>
            <a:r>
              <a:rPr lang="zh-CN" altLang="en-US" dirty="0">
                <a:solidFill>
                  <a:srgbClr val="FF0000"/>
                </a:solidFill>
                <a:latin typeface="华文楷体" panose="02010600040101010101" pitchFamily="2" charset="-122"/>
                <a:ea typeface="华文楷体" panose="02010600040101010101" pitchFamily="2" charset="-122"/>
              </a:rPr>
              <a:t>视觉效果也是最好的</a:t>
            </a:r>
            <a:endParaRPr lang="en-US" altLang="zh-CN" dirty="0">
              <a:solidFill>
                <a:srgbClr val="FF0000"/>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7119327" y="1846073"/>
            <a:ext cx="5090364" cy="4402895"/>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1523998" y="3041490"/>
            <a:ext cx="4972336" cy="35990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灯片编号占位符 2"/>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2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29" name="文本框 12"/>
          <p:cNvSpPr>
            <a:spLocks noChangeArrowheads="1"/>
          </p:cNvSpPr>
          <p:nvPr/>
        </p:nvSpPr>
        <p:spPr bwMode="auto">
          <a:xfrm>
            <a:off x="6993466" y="339859"/>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蒸馏</a:t>
            </a:r>
            <a:endParaRPr lang="zh-CN" altLang="en-US" dirty="0"/>
          </a:p>
        </p:txBody>
      </p:sp>
      <p:sp>
        <p:nvSpPr>
          <p:cNvPr id="46" name="TextBox 30"/>
          <p:cNvSpPr>
            <a:spLocks noChangeArrowheads="1"/>
          </p:cNvSpPr>
          <p:nvPr/>
        </p:nvSpPr>
        <p:spPr bwMode="auto">
          <a:xfrm>
            <a:off x="1523998" y="1277026"/>
            <a:ext cx="8049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实验三：真实</a:t>
            </a:r>
            <a:r>
              <a:rPr lang="en-US" altLang="zh-CN" sz="2400" b="1" dirty="0">
                <a:solidFill>
                  <a:srgbClr val="3F3F3F"/>
                </a:solidFill>
                <a:ea typeface="华文楷体" panose="02010600040101010101" pitchFamily="2" charset="-122"/>
              </a:rPr>
              <a:t>SAR</a:t>
            </a:r>
            <a:r>
              <a:rPr lang="zh-CN" altLang="en-US" sz="2400" b="1" dirty="0">
                <a:solidFill>
                  <a:srgbClr val="3F3F3F"/>
                </a:solidFill>
                <a:ea typeface="华文楷体" panose="02010600040101010101" pitchFamily="2" charset="-122"/>
              </a:rPr>
              <a:t>数据</a:t>
            </a:r>
            <a:endParaRPr lang="en-US" altLang="zh-CN" sz="2400" b="1" dirty="0">
              <a:solidFill>
                <a:srgbClr val="3F3F3F"/>
              </a:solidFill>
              <a:ea typeface="华文楷体" panose="02010600040101010101" pitchFamily="2" charset="-122"/>
            </a:endParaRPr>
          </a:p>
        </p:txBody>
      </p:sp>
      <p:sp>
        <p:nvSpPr>
          <p:cNvPr id="47"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4" name="文本框 23"/>
          <p:cNvSpPr txBox="1"/>
          <p:nvPr/>
        </p:nvSpPr>
        <p:spPr>
          <a:xfrm>
            <a:off x="1340892" y="1886566"/>
            <a:ext cx="10648666" cy="1754326"/>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用等效视数（</a:t>
            </a:r>
            <a:r>
              <a:rPr lang="en-US" altLang="zh-CN" dirty="0">
                <a:latin typeface="华文楷体" panose="02010600040101010101" pitchFamily="2" charset="-122"/>
                <a:ea typeface="华文楷体" panose="02010600040101010101" pitchFamily="2" charset="-122"/>
              </a:rPr>
              <a:t>ENL</a:t>
            </a:r>
            <a:r>
              <a:rPr lang="zh-CN" altLang="en-US" dirty="0">
                <a:latin typeface="华文楷体" panose="02010600040101010101" pitchFamily="2" charset="-122"/>
                <a:ea typeface="华文楷体" panose="02010600040101010101" pitchFamily="2" charset="-122"/>
              </a:rPr>
              <a:t>）和基于平均值之比的边缘保留度（</a:t>
            </a:r>
            <a:r>
              <a:rPr lang="en-US" altLang="zh-CN" dirty="0">
                <a:latin typeface="华文楷体" panose="02010600040101010101" pitchFamily="2" charset="-122"/>
                <a:ea typeface="华文楷体" panose="02010600040101010101" pitchFamily="2" charset="-122"/>
              </a:rPr>
              <a:t>EPD-ROA</a:t>
            </a:r>
            <a:r>
              <a:rPr lang="zh-CN" altLang="en-US" dirty="0">
                <a:latin typeface="华文楷体" panose="02010600040101010101" pitchFamily="2" charset="-122"/>
                <a:ea typeface="华文楷体" panose="02010600040101010101" pitchFamily="2" charset="-122"/>
              </a:rPr>
              <a:t>）衡量重建效果，后者越大说明图像边缘信息保留越充分</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我们在</a:t>
            </a:r>
            <a:r>
              <a:rPr lang="en-US" altLang="zh-CN" dirty="0">
                <a:latin typeface="华文楷体" panose="02010600040101010101" pitchFamily="2" charset="-122"/>
                <a:ea typeface="华文楷体" panose="02010600040101010101" pitchFamily="2" charset="-122"/>
              </a:rPr>
              <a:t>BPP</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ENL</a:t>
            </a:r>
            <a:r>
              <a:rPr lang="zh-CN" altLang="en-US" dirty="0">
                <a:latin typeface="华文楷体" panose="02010600040101010101" pitchFamily="2" charset="-122"/>
                <a:ea typeface="华文楷体" panose="02010600040101010101" pitchFamily="2" charset="-122"/>
              </a:rPr>
              <a:t>上表现出显著的优势，</a:t>
            </a:r>
            <a:r>
              <a:rPr lang="en-US" altLang="zh-CN" dirty="0">
                <a:latin typeface="华文楷体" panose="02010600040101010101" pitchFamily="2" charset="-122"/>
                <a:ea typeface="华文楷体" panose="02010600040101010101" pitchFamily="2" charset="-122"/>
              </a:rPr>
              <a:t>EPD-ROA</a:t>
            </a:r>
            <a:r>
              <a:rPr lang="zh-CN" altLang="en-US" dirty="0">
                <a:latin typeface="华文楷体" panose="02010600040101010101" pitchFamily="2" charset="-122"/>
                <a:ea typeface="华文楷体" panose="02010600040101010101" pitchFamily="2" charset="-122"/>
              </a:rPr>
              <a:t>不如</a:t>
            </a:r>
            <a:r>
              <a:rPr lang="en-US" altLang="zh-CN" dirty="0" err="1">
                <a:latin typeface="华文楷体" panose="02010600040101010101" pitchFamily="2" charset="-122"/>
                <a:ea typeface="华文楷体" panose="02010600040101010101" pitchFamily="2" charset="-122"/>
              </a:rPr>
              <a:t>Testolina</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视觉效果也是最好的</a:t>
            </a:r>
            <a:endParaRPr lang="en-US" altLang="zh-CN"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838200" y="3539842"/>
            <a:ext cx="10972801" cy="3112681"/>
          </a:xfrm>
          <a:prstGeom prst="rect">
            <a:avLst/>
          </a:prstGeom>
        </p:spPr>
      </p:pic>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8007824" y="2221366"/>
            <a:ext cx="3948752" cy="132336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灯片编号占位符 2"/>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2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29" name="文本框 12"/>
          <p:cNvSpPr>
            <a:spLocks noChangeArrowheads="1"/>
          </p:cNvSpPr>
          <p:nvPr/>
        </p:nvSpPr>
        <p:spPr bwMode="auto">
          <a:xfrm>
            <a:off x="6993466" y="339859"/>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蒸馏</a:t>
            </a:r>
            <a:endParaRPr lang="zh-CN" altLang="en-US" dirty="0"/>
          </a:p>
        </p:txBody>
      </p:sp>
      <p:sp>
        <p:nvSpPr>
          <p:cNvPr id="46" name="TextBox 30"/>
          <p:cNvSpPr>
            <a:spLocks noChangeArrowheads="1"/>
          </p:cNvSpPr>
          <p:nvPr/>
        </p:nvSpPr>
        <p:spPr bwMode="auto">
          <a:xfrm>
            <a:off x="1523998" y="1277026"/>
            <a:ext cx="8049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总结</a:t>
            </a:r>
            <a:endParaRPr lang="en-US" altLang="zh-CN" sz="2400" b="1" dirty="0">
              <a:solidFill>
                <a:srgbClr val="3F3F3F"/>
              </a:solidFill>
              <a:ea typeface="华文楷体" panose="02010600040101010101" pitchFamily="2" charset="-122"/>
            </a:endParaRPr>
          </a:p>
        </p:txBody>
      </p:sp>
      <p:sp>
        <p:nvSpPr>
          <p:cNvPr id="47"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mc:AlternateContent xmlns:mc="http://schemas.openxmlformats.org/markup-compatibility/2006">
        <mc:Choice xmlns:a14="http://schemas.microsoft.com/office/drawing/2010/main" Requires="a14">
          <p:sp>
            <p:nvSpPr>
              <p:cNvPr id="24" name="文本框 23"/>
              <p:cNvSpPr txBox="1"/>
              <p:nvPr/>
            </p:nvSpPr>
            <p:spPr>
              <a:xfrm>
                <a:off x="1340892" y="1886566"/>
                <a:ext cx="10669138" cy="4524315"/>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相比于两阶段和其他联合降噪压缩方法，基于蒸馏的策略有以下优势：</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普适性：对任何</a:t>
                </a:r>
                <a:r>
                  <a:rPr lang="en-US" altLang="zh-CN" dirty="0">
                    <a:latin typeface="华文楷体" panose="02010600040101010101" pitchFamily="2" charset="-122"/>
                    <a:ea typeface="华文楷体" panose="02010600040101010101" pitchFamily="2" charset="-122"/>
                  </a:rPr>
                  <a:t>Encoder-Decoder</a:t>
                </a:r>
                <a:r>
                  <a:rPr lang="zh-CN" altLang="en-US" dirty="0">
                    <a:latin typeface="华文楷体" panose="02010600040101010101" pitchFamily="2" charset="-122"/>
                    <a:ea typeface="华文楷体" panose="02010600040101010101" pitchFamily="2" charset="-122"/>
                  </a:rPr>
                  <a:t>结构的图像压缩模型均适用</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灵活性：可以设计任意蒸馏损失和训练技巧，这里我们只用了简单的</a:t>
                </a:r>
                <a14:m>
                  <m:oMath xmlns:m="http://schemas.openxmlformats.org/officeDocument/2006/math">
                    <m:sSub>
                      <m:sSubPr>
                        <m:ctrlPr>
                          <a:rPr lang="en-US" altLang="zh-CN" b="0" i="1" smtClean="0">
                            <a:latin typeface="Cambria Math" panose="02040503050406030204" pitchFamily="18" charset="0"/>
                            <a:ea typeface="华文楷体" panose="02010600040101010101" pitchFamily="2" charset="-122"/>
                          </a:rPr>
                        </m:ctrlPr>
                      </m:sSubPr>
                      <m:e>
                        <m:r>
                          <a:rPr lang="en-US" altLang="zh-CN" b="0" i="1" smtClean="0">
                            <a:latin typeface="Cambria Math" panose="02040503050406030204" pitchFamily="18" charset="0"/>
                            <a:ea typeface="华文楷体" panose="02010600040101010101" pitchFamily="2" charset="-122"/>
                          </a:rPr>
                          <m:t>𝐿</m:t>
                        </m:r>
                      </m:e>
                      <m:sub>
                        <m:r>
                          <a:rPr lang="en-US" altLang="zh-CN" b="0" i="1" smtClean="0">
                            <a:latin typeface="Cambria Math" panose="02040503050406030204" pitchFamily="18" charset="0"/>
                            <a:ea typeface="华文楷体" panose="02010600040101010101" pitchFamily="2" charset="-122"/>
                          </a:rPr>
                          <m:t>1</m:t>
                        </m:r>
                      </m:sub>
                    </m:sSub>
                    <m:r>
                      <a:rPr lang="zh-CN" altLang="en-US" i="1">
                        <a:latin typeface="Cambria Math" panose="02040503050406030204" pitchFamily="18" charset="0"/>
                        <a:ea typeface="华文楷体" panose="02010600040101010101" pitchFamily="2" charset="-122"/>
                      </a:rPr>
                      <m:t>损失</m:t>
                    </m:r>
                  </m:oMath>
                </a14:m>
                <a:r>
                  <a:rPr lang="zh-CN" altLang="en-US" dirty="0">
                    <a:latin typeface="华文楷体" panose="02010600040101010101" pitchFamily="2" charset="-122"/>
                    <a:ea typeface="华文楷体" panose="02010600040101010101" pitchFamily="2" charset="-122"/>
                  </a:rPr>
                  <a:t>探索</a:t>
                </a:r>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高效性：（在推断时）不增加时间和计算的复杂度</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存在的不足：</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dirty="0">
                    <a:latin typeface="华文楷体" panose="02010600040101010101" pitchFamily="2" charset="-122"/>
                    <a:ea typeface="华文楷体" panose="02010600040101010101" pitchFamily="2" charset="-122"/>
                  </a:rPr>
                  <a:t>这项工作里学生和教师具有相同的模型结构，未来将尝试减小学生模型尺度的同时实现联合任务</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我们希望激发更大的热情，</a:t>
                </a:r>
                <a:r>
                  <a:rPr lang="zh-CN" altLang="en-US" dirty="0">
                    <a:solidFill>
                      <a:srgbClr val="FF0000"/>
                    </a:solidFill>
                    <a:latin typeface="华文楷体" panose="02010600040101010101" pitchFamily="2" charset="-122"/>
                    <a:ea typeface="华文楷体" panose="02010600040101010101" pitchFamily="2" charset="-122"/>
                  </a:rPr>
                  <a:t>将 </a:t>
                </a:r>
                <a:r>
                  <a:rPr lang="en-US" altLang="zh-CN" dirty="0">
                    <a:solidFill>
                      <a:srgbClr val="FF0000"/>
                    </a:solidFill>
                    <a:latin typeface="华文楷体" panose="02010600040101010101" pitchFamily="2" charset="-122"/>
                    <a:ea typeface="华文楷体" panose="02010600040101010101" pitchFamily="2" charset="-122"/>
                  </a:rPr>
                  <a:t>SAR </a:t>
                </a:r>
                <a:r>
                  <a:rPr lang="zh-CN" altLang="en-US" dirty="0">
                    <a:solidFill>
                      <a:srgbClr val="FF0000"/>
                    </a:solidFill>
                    <a:latin typeface="华文楷体" panose="02010600040101010101" pitchFamily="2" charset="-122"/>
                    <a:ea typeface="华文楷体" panose="02010600040101010101" pitchFamily="2" charset="-122"/>
                  </a:rPr>
                  <a:t>图像压缩以及其他相关任务与去噪能力相结合，而不是仅仅将去噪视为上游任务</a:t>
                </a:r>
                <a:r>
                  <a:rPr lang="zh-CN" altLang="en-US" dirty="0">
                    <a:latin typeface="华文楷体" panose="02010600040101010101" pitchFamily="2" charset="-122"/>
                    <a:ea typeface="华文楷体" panose="02010600040101010101" pitchFamily="2" charset="-122"/>
                  </a:rPr>
                  <a:t>。在未来的研究中，我们将探索更有效的方法将</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图像处理与去噪相结合。</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相关论文：</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A Two-Stage Method for Joint Denoising and Compression of SAR Images </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ICPECA</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SAR Image Compression with Inherent Denoising Capability through Knowledge Distillation </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GRSL</a:t>
                </a:r>
                <a:r>
                  <a:rPr lang="zh-CN" altLang="en-US" dirty="0">
                    <a:latin typeface="华文楷体" panose="02010600040101010101" pitchFamily="2" charset="-122"/>
                    <a:ea typeface="华文楷体" panose="02010600040101010101" pitchFamily="2" charset="-122"/>
                  </a:rPr>
                  <a:t>在投     ）</a:t>
                </a:r>
                <a:endParaRPr lang="en-US" altLang="zh-CN" dirty="0">
                  <a:latin typeface="华文楷体" panose="02010600040101010101" pitchFamily="2" charset="-122"/>
                  <a:ea typeface="华文楷体" panose="02010600040101010101" pitchFamily="2" charset="-122"/>
                </a:endParaRPr>
              </a:p>
            </p:txBody>
          </p:sp>
        </mc:Choice>
        <mc:Fallback>
          <p:sp>
            <p:nvSpPr>
              <p:cNvPr id="24" name="文本框 23"/>
              <p:cNvSpPr txBox="1">
                <a:spLocks noRot="1" noChangeAspect="1" noMove="1" noResize="1" noEditPoints="1" noAdjustHandles="1" noChangeArrowheads="1" noChangeShapeType="1" noTextEdit="1"/>
              </p:cNvSpPr>
              <p:nvPr/>
            </p:nvSpPr>
            <p:spPr>
              <a:xfrm>
                <a:off x="1340892" y="1886566"/>
                <a:ext cx="10669138" cy="4524315"/>
              </a:xfrm>
              <a:prstGeom prst="rect">
                <a:avLst/>
              </a:prstGeom>
              <a:blipFill rotWithShape="1">
                <a:blip r:embed="rId2"/>
                <a:stretch>
                  <a:fillRect l="-4" t="-14" r="3" b="12"/>
                </a:stretch>
              </a:blipFill>
            </p:spPr>
            <p:txBody>
              <a:bodyPr/>
              <a:lstStyle/>
              <a:p>
                <a:r>
                  <a:rPr lang="zh-CN" altLang="en-US">
                    <a:noFill/>
                  </a:rPr>
                  <a:t> </a:t>
                </a:r>
              </a:p>
            </p:txBody>
          </p:sp>
        </mc:Fallback>
      </mc:AlternateContent>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952" y="6029681"/>
            <a:ext cx="245050" cy="2450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3</a:t>
            </a:r>
            <a:endParaRPr lang="zh-CN" altLang="en-US" dirty="0">
              <a:solidFill>
                <a:schemeClr val="tx1">
                  <a:lumMod val="50000"/>
                  <a:lumOff val="50000"/>
                </a:schemeClr>
              </a:solidFill>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2</a:t>
            </a:r>
            <a:endParaRPr lang="zh-CN" altLang="en-US" dirty="0">
              <a:solidFill>
                <a:schemeClr val="tx1">
                  <a:lumMod val="50000"/>
                  <a:lumOff val="50000"/>
                </a:schemeClr>
              </a:solidFill>
            </a:endParaRPr>
          </a:p>
        </p:txBody>
      </p:sp>
      <p:sp>
        <p:nvSpPr>
          <p:cNvPr id="1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1</a:t>
            </a:r>
            <a:endParaRPr lang="zh-CN" altLang="en-US" dirty="0">
              <a:solidFill>
                <a:schemeClr val="tx1">
                  <a:lumMod val="50000"/>
                  <a:lumOff val="50000"/>
                </a:schemeClr>
              </a:solidFill>
            </a:endParaRPr>
          </a:p>
        </p:txBody>
      </p:sp>
      <p:sp>
        <p:nvSpPr>
          <p:cNvPr id="13" name="文本框 12"/>
          <p:cNvSpPr>
            <a:spLocks noChangeArrowheads="1"/>
          </p:cNvSpPr>
          <p:nvPr/>
        </p:nvSpPr>
        <p:spPr bwMode="auto">
          <a:xfrm>
            <a:off x="4777474" y="335850"/>
            <a:ext cx="1107996" cy="368300"/>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问题汇总</a:t>
            </a:r>
            <a:endParaRPr lang="zh-CN" altLang="en-US" dirty="0"/>
          </a:p>
        </p:txBody>
      </p:sp>
      <p:sp>
        <p:nvSpPr>
          <p:cNvPr id="14" name="文本框 12"/>
          <p:cNvSpPr>
            <a:spLocks noChangeArrowheads="1"/>
          </p:cNvSpPr>
          <p:nvPr/>
        </p:nvSpPr>
        <p:spPr bwMode="auto">
          <a:xfrm>
            <a:off x="10317454" y="330201"/>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5</a:t>
            </a:r>
            <a:endParaRPr lang="zh-CN" altLang="en-US" dirty="0">
              <a:solidFill>
                <a:schemeClr val="tx1">
                  <a:lumMod val="50000"/>
                  <a:lumOff val="50000"/>
                </a:schemeClr>
              </a:solidFill>
            </a:endParaRPr>
          </a:p>
        </p:txBody>
      </p:sp>
      <p:sp>
        <p:nvSpPr>
          <p:cNvPr id="15" name="文本框 12"/>
          <p:cNvSpPr>
            <a:spLocks noChangeArrowheads="1"/>
          </p:cNvSpPr>
          <p:nvPr/>
        </p:nvSpPr>
        <p:spPr bwMode="auto">
          <a:xfrm>
            <a:off x="9209458" y="335334"/>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4</a:t>
            </a:r>
            <a:endParaRPr lang="zh-CN" altLang="en-US" dirty="0">
              <a:solidFill>
                <a:schemeClr val="tx1">
                  <a:lumMod val="50000"/>
                  <a:lumOff val="50000"/>
                </a:schemeClr>
              </a:solidFill>
            </a:endParaRPr>
          </a:p>
        </p:txBody>
      </p:sp>
      <p:sp>
        <p:nvSpPr>
          <p:cNvPr id="16" name="TextBox 30"/>
          <p:cNvSpPr>
            <a:spLocks noChangeArrowheads="1"/>
          </p:cNvSpPr>
          <p:nvPr/>
        </p:nvSpPr>
        <p:spPr bwMode="auto">
          <a:xfrm>
            <a:off x="1523999" y="1277026"/>
            <a:ext cx="4160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提问</a:t>
            </a:r>
            <a:r>
              <a:rPr lang="en-US" altLang="zh-CN" sz="2000" b="1" dirty="0">
                <a:solidFill>
                  <a:srgbClr val="3F3F3F"/>
                </a:solidFill>
                <a:ea typeface="华文楷体" panose="02010600040101010101" pitchFamily="2" charset="-122"/>
              </a:rPr>
              <a:t>/</a:t>
            </a:r>
            <a:r>
              <a:rPr lang="zh-CN" altLang="en-US" sz="2000" b="1" dirty="0">
                <a:solidFill>
                  <a:srgbClr val="3F3F3F"/>
                </a:solidFill>
                <a:ea typeface="华文楷体" panose="02010600040101010101" pitchFamily="2" charset="-122"/>
              </a:rPr>
              <a:t>建议统计</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文本框 20"/>
          <p:cNvSpPr txBox="1"/>
          <p:nvPr/>
        </p:nvSpPr>
        <p:spPr>
          <a:xfrm>
            <a:off x="1523998" y="1698691"/>
            <a:ext cx="8459338"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共提出了</a:t>
            </a:r>
            <a:r>
              <a:rPr lang="en-US" altLang="zh-CN" dirty="0">
                <a:latin typeface="华文楷体" panose="02010600040101010101" pitchFamily="2" charset="-122"/>
                <a:ea typeface="华文楷体" panose="02010600040101010101" pitchFamily="2" charset="-122"/>
              </a:rPr>
              <a:t>34</a:t>
            </a:r>
            <a:r>
              <a:rPr lang="zh-CN" altLang="en-US" dirty="0">
                <a:latin typeface="华文楷体" panose="02010600040101010101" pitchFamily="2" charset="-122"/>
                <a:ea typeface="华文楷体" panose="02010600040101010101" pitchFamily="2" charset="-122"/>
              </a:rPr>
              <a:t>条建议，助教分割线前有</a:t>
            </a:r>
            <a:r>
              <a:rPr lang="en-US" altLang="zh-CN" dirty="0">
                <a:latin typeface="华文楷体" panose="02010600040101010101" pitchFamily="2" charset="-122"/>
                <a:ea typeface="华文楷体" panose="02010600040101010101" pitchFamily="2" charset="-122"/>
              </a:rPr>
              <a:t>33</a:t>
            </a:r>
            <a:r>
              <a:rPr lang="zh-CN" altLang="en-US" dirty="0">
                <a:latin typeface="华文楷体" panose="02010600040101010101" pitchFamily="2" charset="-122"/>
                <a:ea typeface="华文楷体" panose="02010600040101010101" pitchFamily="2" charset="-122"/>
              </a:rPr>
              <a:t>条建议</a:t>
            </a:r>
            <a:endParaRPr lang="zh-CN" altLang="en-US" dirty="0">
              <a:solidFill>
                <a:srgbClr val="FF0000"/>
              </a:solidFill>
            </a:endParaRPr>
          </a:p>
        </p:txBody>
      </p:sp>
      <p:sp>
        <p:nvSpPr>
          <p:cNvPr id="26" name="TextBox 30"/>
          <p:cNvSpPr>
            <a:spLocks noChangeArrowheads="1"/>
          </p:cNvSpPr>
          <p:nvPr/>
        </p:nvSpPr>
        <p:spPr bwMode="auto">
          <a:xfrm>
            <a:off x="1523999" y="2076896"/>
            <a:ext cx="4160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训练集相关</a:t>
            </a:r>
            <a:endParaRPr lang="en-US" altLang="zh-CN" sz="2000" b="1" dirty="0">
              <a:solidFill>
                <a:srgbClr val="3F3F3F"/>
              </a:solidFill>
              <a:ea typeface="华文楷体" panose="02010600040101010101" pitchFamily="2" charset="-122"/>
            </a:endParaRPr>
          </a:p>
        </p:txBody>
      </p:sp>
      <p:sp>
        <p:nvSpPr>
          <p:cNvPr id="28" name="矩形 35"/>
          <p:cNvSpPr>
            <a:spLocks noChangeArrowheads="1"/>
          </p:cNvSpPr>
          <p:nvPr/>
        </p:nvSpPr>
        <p:spPr bwMode="auto">
          <a:xfrm>
            <a:off x="1346783" y="2188342"/>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文本框 28"/>
          <p:cNvSpPr txBox="1"/>
          <p:nvPr/>
        </p:nvSpPr>
        <p:spPr>
          <a:xfrm>
            <a:off x="1523998" y="2471537"/>
            <a:ext cx="9901451"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华文楷体" panose="02010600040101010101" pitchFamily="2" charset="-122"/>
                <a:ea typeface="华文楷体" panose="02010600040101010101" pitchFamily="2" charset="-122"/>
              </a:rPr>
              <a:t>为什么不用</a:t>
            </a:r>
            <a:r>
              <a:rPr lang="zh-CN" altLang="en-US" sz="1400" b="1" dirty="0">
                <a:solidFill>
                  <a:srgbClr val="FF0000"/>
                </a:solidFill>
                <a:latin typeface="华文楷体" panose="02010600040101010101" pitchFamily="2" charset="-122"/>
                <a:ea typeface="华文楷体" panose="02010600040101010101" pitchFamily="2" charset="-122"/>
              </a:rPr>
              <a:t>真实数据集</a:t>
            </a:r>
            <a:r>
              <a:rPr lang="zh-CN" altLang="en-US" sz="1400" dirty="0">
                <a:latin typeface="华文楷体" panose="02010600040101010101" pitchFamily="2" charset="-122"/>
                <a:ea typeface="华文楷体" panose="02010600040101010101" pitchFamily="2" charset="-122"/>
              </a:rPr>
              <a:t>训练？</a:t>
            </a:r>
            <a:endParaRPr lang="en-US" altLang="zh-CN" sz="14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sz="1400" dirty="0">
                <a:latin typeface="华文楷体" panose="02010600040101010101" pitchFamily="2" charset="-122"/>
                <a:ea typeface="华文楷体" panose="02010600040101010101" pitchFamily="2" charset="-122"/>
              </a:rPr>
              <a:t>仿真数据集中，</a:t>
            </a:r>
            <a:r>
              <a:rPr lang="en-US" altLang="zh-CN" sz="1400" dirty="0">
                <a:latin typeface="华文楷体" panose="02010600040101010101" pitchFamily="2" charset="-122"/>
                <a:ea typeface="华文楷体" panose="02010600040101010101" pitchFamily="2" charset="-122"/>
              </a:rPr>
              <a:t>SAR</a:t>
            </a:r>
            <a:r>
              <a:rPr lang="zh-CN" altLang="en-US" sz="1400" dirty="0">
                <a:latin typeface="华文楷体" panose="02010600040101010101" pitchFamily="2" charset="-122"/>
                <a:ea typeface="华文楷体" panose="02010600040101010101" pitchFamily="2" charset="-122"/>
              </a:rPr>
              <a:t>的斑点噪声通常是根据已有的基于</a:t>
            </a:r>
            <a:r>
              <a:rPr lang="zh-CN" altLang="en-US" sz="1400" b="1" dirty="0">
                <a:solidFill>
                  <a:srgbClr val="FF0000"/>
                </a:solidFill>
                <a:latin typeface="华文楷体" panose="02010600040101010101" pitchFamily="2" charset="-122"/>
                <a:ea typeface="华文楷体" panose="02010600040101010101" pitchFamily="2" charset="-122"/>
              </a:rPr>
              <a:t>完全发育</a:t>
            </a:r>
            <a:r>
              <a:rPr lang="zh-CN" altLang="en-US" sz="1400" dirty="0">
                <a:latin typeface="华文楷体" panose="02010600040101010101" pitchFamily="2" charset="-122"/>
                <a:ea typeface="华文楷体" panose="02010600040101010101" pitchFamily="2" charset="-122"/>
              </a:rPr>
              <a:t>假设的</a:t>
            </a:r>
            <a:r>
              <a:rPr lang="zh-CN" altLang="en-US" sz="1400" b="1" dirty="0">
                <a:solidFill>
                  <a:srgbClr val="FF0000"/>
                </a:solidFill>
                <a:latin typeface="华文楷体" panose="02010600040101010101" pitchFamily="2" charset="-122"/>
                <a:ea typeface="华文楷体" panose="02010600040101010101" pitchFamily="2" charset="-122"/>
              </a:rPr>
              <a:t>乘性噪声</a:t>
            </a:r>
            <a:r>
              <a:rPr lang="zh-CN" altLang="en-US" sz="1400" dirty="0">
                <a:latin typeface="华文楷体" panose="02010600040101010101" pitchFamily="2" charset="-122"/>
                <a:ea typeface="华文楷体" panose="02010600040101010101" pitchFamily="2" charset="-122"/>
              </a:rPr>
              <a:t>模型进行仿真得到的，没有考虑噪声的空间相干性，且噪声分布通常是比较固定的，这可能会限制模型对于真实</a:t>
            </a:r>
            <a:r>
              <a:rPr lang="en-US" altLang="zh-CN" sz="1400" dirty="0">
                <a:latin typeface="华文楷体" panose="02010600040101010101" pitchFamily="2" charset="-122"/>
                <a:ea typeface="华文楷体" panose="02010600040101010101" pitchFamily="2" charset="-122"/>
              </a:rPr>
              <a:t>SAR</a:t>
            </a:r>
            <a:r>
              <a:rPr lang="zh-CN" altLang="en-US" sz="1400" dirty="0">
                <a:latin typeface="华文楷体" panose="02010600040101010101" pitchFamily="2" charset="-122"/>
                <a:ea typeface="华文楷体" panose="02010600040101010101" pitchFamily="2" charset="-122"/>
              </a:rPr>
              <a:t>数据的降噪性能。如何解决或者缓解这一问题？</a:t>
            </a:r>
            <a:endParaRPr lang="en-US" altLang="zh-CN" sz="14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400" dirty="0">
                <a:latin typeface="华文楷体" panose="02010600040101010101" pitchFamily="2" charset="-122"/>
                <a:ea typeface="华文楷体" panose="02010600040101010101" pitchFamily="2" charset="-122"/>
              </a:rPr>
              <a:t>SAR</a:t>
            </a:r>
            <a:r>
              <a:rPr lang="zh-CN" altLang="en-US" sz="1400" dirty="0">
                <a:latin typeface="华文楷体" panose="02010600040101010101" pitchFamily="2" charset="-122"/>
                <a:ea typeface="华文楷体" panose="02010600040101010101" pitchFamily="2" charset="-122"/>
              </a:rPr>
              <a:t>图像的噪声的产生机理是什么？为什么会被建模成乘性噪声？</a:t>
            </a:r>
            <a:endParaRPr lang="zh-CN" altLang="en-US" sz="1400" dirty="0">
              <a:latin typeface="华文楷体" panose="02010600040101010101" pitchFamily="2" charset="-122"/>
              <a:ea typeface="华文楷体" panose="02010600040101010101" pitchFamily="2" charset="-122"/>
            </a:endParaRPr>
          </a:p>
        </p:txBody>
      </p:sp>
      <p:sp>
        <p:nvSpPr>
          <p:cNvPr id="30" name="TextBox 30"/>
          <p:cNvSpPr>
            <a:spLocks noChangeArrowheads="1"/>
          </p:cNvSpPr>
          <p:nvPr/>
        </p:nvSpPr>
        <p:spPr bwMode="auto">
          <a:xfrm>
            <a:off x="1523999" y="3447474"/>
            <a:ext cx="4160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图像压缩算法相关</a:t>
            </a:r>
            <a:endParaRPr lang="en-US" altLang="zh-CN" sz="2000" b="1" dirty="0">
              <a:solidFill>
                <a:srgbClr val="3F3F3F"/>
              </a:solidFill>
              <a:ea typeface="华文楷体" panose="02010600040101010101" pitchFamily="2" charset="-122"/>
            </a:endParaRPr>
          </a:p>
        </p:txBody>
      </p:sp>
      <p:sp>
        <p:nvSpPr>
          <p:cNvPr id="31" name="矩形 35"/>
          <p:cNvSpPr>
            <a:spLocks noChangeArrowheads="1"/>
          </p:cNvSpPr>
          <p:nvPr/>
        </p:nvSpPr>
        <p:spPr bwMode="auto">
          <a:xfrm>
            <a:off x="1346783" y="3558920"/>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文本框 31"/>
          <p:cNvSpPr txBox="1"/>
          <p:nvPr/>
        </p:nvSpPr>
        <p:spPr>
          <a:xfrm>
            <a:off x="1523998" y="3851485"/>
            <a:ext cx="9901451" cy="73866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华文楷体" panose="02010600040101010101" pitchFamily="2" charset="-122"/>
                <a:ea typeface="华文楷体" panose="02010600040101010101" pitchFamily="2" charset="-122"/>
              </a:rPr>
              <a:t>在深度学习方法中，如何平衡降噪效果与压缩率，以保证图像质量不受损害的同时实现有效的数据压缩？</a:t>
            </a:r>
            <a:endParaRPr lang="en-US" altLang="zh-CN" sz="14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sz="1400" dirty="0">
                <a:latin typeface="华文楷体" panose="02010600040101010101" pitchFamily="2" charset="-122"/>
                <a:ea typeface="华文楷体" panose="02010600040101010101" pitchFamily="2" charset="-122"/>
              </a:rPr>
              <a:t>如何通过引入均匀噪声去近似量化过程深度图像压缩中的</a:t>
            </a:r>
            <a:r>
              <a:rPr lang="en-US" altLang="zh-CN" sz="1400" dirty="0">
                <a:latin typeface="华文楷体" panose="02010600040101010101" pitchFamily="2" charset="-122"/>
                <a:ea typeface="华文楷体" panose="02010600040101010101" pitchFamily="2" charset="-122"/>
              </a:rPr>
              <a:t>Hyper-prior</a:t>
            </a:r>
            <a:r>
              <a:rPr lang="zh-CN" altLang="en-US" sz="1400" dirty="0">
                <a:latin typeface="华文楷体" panose="02010600040101010101" pitchFamily="2" charset="-122"/>
                <a:ea typeface="华文楷体" panose="02010600040101010101" pitchFamily="2" charset="-122"/>
              </a:rPr>
              <a:t>和</a:t>
            </a:r>
            <a:r>
              <a:rPr lang="en-US" altLang="zh-CN" sz="1400" dirty="0">
                <a:latin typeface="华文楷体" panose="02010600040101010101" pitchFamily="2" charset="-122"/>
                <a:ea typeface="华文楷体" panose="02010600040101010101" pitchFamily="2" charset="-122"/>
              </a:rPr>
              <a:t>Auto-regressive</a:t>
            </a:r>
            <a:r>
              <a:rPr lang="zh-CN" altLang="en-US" sz="1400" dirty="0">
                <a:latin typeface="华文楷体" panose="02010600040101010101" pitchFamily="2" charset="-122"/>
                <a:ea typeface="华文楷体" panose="02010600040101010101" pitchFamily="2" charset="-122"/>
              </a:rPr>
              <a:t>方法在</a:t>
            </a:r>
            <a:r>
              <a:rPr lang="en-US" altLang="zh-CN" sz="1400" dirty="0">
                <a:latin typeface="华文楷体" panose="02010600040101010101" pitchFamily="2" charset="-122"/>
                <a:ea typeface="华文楷体" panose="02010600040101010101" pitchFamily="2" charset="-122"/>
              </a:rPr>
              <a:t>SAR</a:t>
            </a:r>
            <a:r>
              <a:rPr lang="zh-CN" altLang="en-US" sz="1400" dirty="0">
                <a:latin typeface="华文楷体" panose="02010600040101010101" pitchFamily="2" charset="-122"/>
                <a:ea typeface="华文楷体" panose="02010600040101010101" pitchFamily="2" charset="-122"/>
              </a:rPr>
              <a:t>图像联合降噪压缩中是否有应用，是否有对比那个模型效果好？原来的</a:t>
            </a:r>
            <a:r>
              <a:rPr lang="en-US" altLang="zh-CN" sz="1400" dirty="0">
                <a:latin typeface="华文楷体" panose="02010600040101010101" pitchFamily="2" charset="-122"/>
                <a:ea typeface="华文楷体" panose="02010600040101010101" pitchFamily="2" charset="-122"/>
              </a:rPr>
              <a:t>Rate-Distortion Curve</a:t>
            </a:r>
            <a:r>
              <a:rPr lang="zh-CN" altLang="en-US" sz="1400" dirty="0">
                <a:latin typeface="华文楷体" panose="02010600040101010101" pitchFamily="2" charset="-122"/>
                <a:ea typeface="华文楷体" panose="02010600040101010101" pitchFamily="2" charset="-122"/>
              </a:rPr>
              <a:t>是否适定于</a:t>
            </a:r>
            <a:r>
              <a:rPr lang="en-US" altLang="zh-CN" sz="1400" dirty="0">
                <a:latin typeface="华文楷体" panose="02010600040101010101" pitchFamily="2" charset="-122"/>
                <a:ea typeface="华文楷体" panose="02010600040101010101" pitchFamily="2" charset="-122"/>
              </a:rPr>
              <a:t>SAR</a:t>
            </a:r>
            <a:r>
              <a:rPr lang="zh-CN" altLang="en-US" sz="1400" dirty="0">
                <a:latin typeface="华文楷体" panose="02010600040101010101" pitchFamily="2" charset="-122"/>
                <a:ea typeface="华文楷体" panose="02010600040101010101" pitchFamily="2" charset="-122"/>
              </a:rPr>
              <a:t>图像联合降噪压缩？</a:t>
            </a:r>
            <a:endParaRPr lang="zh-CN" altLang="en-US" sz="1400" dirty="0">
              <a:latin typeface="华文楷体" panose="02010600040101010101" pitchFamily="2" charset="-122"/>
              <a:ea typeface="华文楷体" panose="02010600040101010101" pitchFamily="2" charset="-122"/>
            </a:endParaRPr>
          </a:p>
        </p:txBody>
      </p:sp>
      <p:sp>
        <p:nvSpPr>
          <p:cNvPr id="33" name="TextBox 30"/>
          <p:cNvSpPr>
            <a:spLocks noChangeArrowheads="1"/>
          </p:cNvSpPr>
          <p:nvPr/>
        </p:nvSpPr>
        <p:spPr bwMode="auto">
          <a:xfrm>
            <a:off x="1523999" y="4602735"/>
            <a:ext cx="4160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en-US" altLang="zh-CN" sz="2000" b="1" dirty="0">
                <a:solidFill>
                  <a:srgbClr val="3F3F3F"/>
                </a:solidFill>
                <a:ea typeface="华文楷体" panose="02010600040101010101" pitchFamily="2" charset="-122"/>
              </a:rPr>
              <a:t>SAR</a:t>
            </a:r>
            <a:r>
              <a:rPr lang="zh-CN" altLang="en-US" sz="2000" b="1" dirty="0">
                <a:solidFill>
                  <a:srgbClr val="3F3F3F"/>
                </a:solidFill>
                <a:ea typeface="华文楷体" panose="02010600040101010101" pitchFamily="2" charset="-122"/>
              </a:rPr>
              <a:t>图像数学建模相关</a:t>
            </a:r>
            <a:endParaRPr lang="en-US" altLang="zh-CN" sz="2000" b="1" dirty="0">
              <a:solidFill>
                <a:srgbClr val="3F3F3F"/>
              </a:solidFill>
              <a:ea typeface="华文楷体" panose="02010600040101010101" pitchFamily="2" charset="-122"/>
            </a:endParaRPr>
          </a:p>
        </p:txBody>
      </p:sp>
      <p:sp>
        <p:nvSpPr>
          <p:cNvPr id="34" name="矩形 35"/>
          <p:cNvSpPr>
            <a:spLocks noChangeArrowheads="1"/>
          </p:cNvSpPr>
          <p:nvPr/>
        </p:nvSpPr>
        <p:spPr bwMode="auto">
          <a:xfrm>
            <a:off x="1346783" y="471418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文本框 34"/>
          <p:cNvSpPr txBox="1"/>
          <p:nvPr/>
        </p:nvSpPr>
        <p:spPr>
          <a:xfrm>
            <a:off x="1523998" y="4913951"/>
            <a:ext cx="9901451" cy="738664"/>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latin typeface="华文楷体" panose="02010600040101010101" pitchFamily="2" charset="-122"/>
                <a:ea typeface="华文楷体" panose="02010600040101010101" pitchFamily="2" charset="-122"/>
              </a:rPr>
              <a:t>SAR</a:t>
            </a:r>
            <a:r>
              <a:rPr lang="zh-CN" altLang="en-US" sz="1400" dirty="0">
                <a:latin typeface="华文楷体" panose="02010600040101010101" pitchFamily="2" charset="-122"/>
                <a:ea typeface="华文楷体" panose="02010600040101010101" pitchFamily="2" charset="-122"/>
              </a:rPr>
              <a:t>图像的噪声和普通图像的噪声（高斯、椒盐等）有什么特点和不同？</a:t>
            </a:r>
            <a:endParaRPr lang="en-US" altLang="zh-CN" sz="14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400" dirty="0">
                <a:latin typeface="华文楷体" panose="02010600040101010101" pitchFamily="2" charset="-122"/>
                <a:ea typeface="华文楷体" panose="02010600040101010101" pitchFamily="2" charset="-122"/>
              </a:rPr>
              <a:t>SAR</a:t>
            </a:r>
            <a:r>
              <a:rPr lang="zh-CN" altLang="en-US" sz="1400" dirty="0">
                <a:latin typeface="华文楷体" panose="02010600040101010101" pitchFamily="2" charset="-122"/>
                <a:ea typeface="华文楷体" panose="02010600040101010101" pitchFamily="2" charset="-122"/>
              </a:rPr>
              <a:t>图像的噪声的产生机理是什么？为什么会被建模成乘性噪声？</a:t>
            </a:r>
            <a:endParaRPr lang="en-US" altLang="zh-CN" sz="14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zh-CN" altLang="en-US" sz="1400" dirty="0">
                <a:latin typeface="华文楷体" panose="02010600040101010101" pitchFamily="2" charset="-122"/>
                <a:ea typeface="华文楷体" panose="02010600040101010101" pitchFamily="2" charset="-122"/>
              </a:rPr>
              <a:t>乘性噪声建模取</a:t>
            </a:r>
            <a:r>
              <a:rPr lang="en-US" altLang="zh-CN" sz="1400" dirty="0">
                <a:latin typeface="华文楷体" panose="02010600040101010101" pitchFamily="2" charset="-122"/>
                <a:ea typeface="华文楷体" panose="02010600040101010101" pitchFamily="2" charset="-122"/>
              </a:rPr>
              <a:t>log</a:t>
            </a:r>
            <a:r>
              <a:rPr lang="zh-CN" altLang="en-US" sz="1400" dirty="0">
                <a:latin typeface="华文楷体" panose="02010600040101010101" pitchFamily="2" charset="-122"/>
                <a:ea typeface="华文楷体" panose="02010600040101010101" pitchFamily="2" charset="-122"/>
              </a:rPr>
              <a:t>之后是否可以按照加性噪声来处理</a:t>
            </a:r>
            <a:endParaRPr lang="en-US" altLang="zh-CN" sz="1400" dirty="0">
              <a:latin typeface="华文楷体" panose="02010600040101010101" pitchFamily="2" charset="-122"/>
              <a:ea typeface="华文楷体" panose="02010600040101010101" pitchFamily="2" charset="-122"/>
            </a:endParaRPr>
          </a:p>
        </p:txBody>
      </p:sp>
      <p:sp>
        <p:nvSpPr>
          <p:cNvPr id="36" name="TextBox 30"/>
          <p:cNvSpPr>
            <a:spLocks noChangeArrowheads="1"/>
          </p:cNvSpPr>
          <p:nvPr/>
        </p:nvSpPr>
        <p:spPr bwMode="auto">
          <a:xfrm>
            <a:off x="1523999" y="5721938"/>
            <a:ext cx="41608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实验相关</a:t>
            </a:r>
            <a:endParaRPr lang="en-US" altLang="zh-CN" sz="2000" b="1" dirty="0">
              <a:solidFill>
                <a:srgbClr val="3F3F3F"/>
              </a:solidFill>
              <a:ea typeface="华文楷体" panose="02010600040101010101" pitchFamily="2" charset="-122"/>
            </a:endParaRPr>
          </a:p>
        </p:txBody>
      </p:sp>
      <p:sp>
        <p:nvSpPr>
          <p:cNvPr id="37" name="矩形 35"/>
          <p:cNvSpPr>
            <a:spLocks noChangeArrowheads="1"/>
          </p:cNvSpPr>
          <p:nvPr/>
        </p:nvSpPr>
        <p:spPr bwMode="auto">
          <a:xfrm>
            <a:off x="1346783" y="5833384"/>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文本框 37"/>
          <p:cNvSpPr txBox="1"/>
          <p:nvPr/>
        </p:nvSpPr>
        <p:spPr>
          <a:xfrm>
            <a:off x="1523998" y="6033154"/>
            <a:ext cx="9901451"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latin typeface="华文楷体" panose="02010600040101010101" pitchFamily="2" charset="-122"/>
                <a:ea typeface="华文楷体" panose="02010600040101010101" pitchFamily="2" charset="-122"/>
              </a:rPr>
              <a:t>ENL</a:t>
            </a:r>
            <a:r>
              <a:rPr lang="zh-CN" altLang="en-US" sz="1400" dirty="0">
                <a:latin typeface="华文楷体" panose="02010600040101010101" pitchFamily="2" charset="-122"/>
                <a:ea typeface="华文楷体" panose="02010600040101010101" pitchFamily="2" charset="-122"/>
              </a:rPr>
              <a:t>评价指标有什么缺点？</a:t>
            </a:r>
            <a:endParaRPr lang="en-US" altLang="zh-CN" sz="1400" dirty="0">
              <a:latin typeface="华文楷体" panose="02010600040101010101" pitchFamily="2" charset="-122"/>
              <a:ea typeface="华文楷体" panose="02010600040101010101" pitchFamily="2" charset="-122"/>
            </a:endParaRPr>
          </a:p>
          <a:p>
            <a:pPr marL="285750" indent="-285750">
              <a:buFont typeface="Arial" panose="020B0604020202020204" pitchFamily="34" charset="0"/>
              <a:buChar char="•"/>
            </a:pPr>
            <a:r>
              <a:rPr lang="en-US" altLang="zh-CN" sz="1400" dirty="0">
                <a:latin typeface="华文楷体" panose="02010600040101010101" pitchFamily="2" charset="-122"/>
                <a:ea typeface="华文楷体" panose="02010600040101010101" pitchFamily="2" charset="-122"/>
              </a:rPr>
              <a:t>…</a:t>
            </a:r>
            <a:endParaRPr lang="en-US" altLang="zh-CN" sz="1400" dirty="0">
              <a:latin typeface="华文楷体" panose="02010600040101010101" pitchFamily="2" charset="-122"/>
              <a:ea typeface="华文楷体" panose="0201060004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3</a:t>
            </a:r>
            <a:endParaRPr lang="zh-CN" altLang="en-US" dirty="0">
              <a:solidFill>
                <a:schemeClr val="tx1">
                  <a:lumMod val="50000"/>
                  <a:lumOff val="50000"/>
                </a:schemeClr>
              </a:solidFill>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2</a:t>
            </a:r>
            <a:endParaRPr lang="zh-CN" altLang="en-US" dirty="0">
              <a:solidFill>
                <a:schemeClr val="tx1">
                  <a:lumMod val="50000"/>
                  <a:lumOff val="50000"/>
                </a:schemeClr>
              </a:solidFill>
            </a:endParaRPr>
          </a:p>
        </p:txBody>
      </p:sp>
      <p:sp>
        <p:nvSpPr>
          <p:cNvPr id="18" name="文本框 12"/>
          <p:cNvSpPr>
            <a:spLocks noChangeArrowheads="1"/>
          </p:cNvSpPr>
          <p:nvPr/>
        </p:nvSpPr>
        <p:spPr bwMode="auto">
          <a:xfrm>
            <a:off x="5885470" y="335850"/>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bg1"/>
                </a:solidFill>
                <a:latin typeface="华文楷体" panose="02010600040101010101" pitchFamily="2" charset="-122"/>
                <a:ea typeface="华文楷体" panose="02010600040101010101" pitchFamily="2" charset="-122"/>
              </a:rPr>
              <a:t>问题</a:t>
            </a:r>
            <a:r>
              <a:rPr lang="en-US" altLang="zh-CN" dirty="0">
                <a:solidFill>
                  <a:schemeClr val="bg1"/>
                </a:solidFill>
                <a:latin typeface="华文楷体" panose="02010600040101010101" pitchFamily="2" charset="-122"/>
                <a:ea typeface="华文楷体" panose="02010600040101010101" pitchFamily="2" charset="-122"/>
              </a:rPr>
              <a:t>1</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3" name="文本框 12"/>
          <p:cNvSpPr>
            <a:spLocks noChangeArrowheads="1"/>
          </p:cNvSpPr>
          <p:nvPr/>
        </p:nvSpPr>
        <p:spPr bwMode="auto">
          <a:xfrm>
            <a:off x="4777474" y="335850"/>
            <a:ext cx="1107996" cy="3683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问题汇总</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4" name="文本框 12"/>
          <p:cNvSpPr>
            <a:spLocks noChangeArrowheads="1"/>
          </p:cNvSpPr>
          <p:nvPr/>
        </p:nvSpPr>
        <p:spPr bwMode="auto">
          <a:xfrm>
            <a:off x="10317454" y="330201"/>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5</a:t>
            </a:r>
            <a:endParaRPr lang="zh-CN" altLang="en-US" dirty="0">
              <a:solidFill>
                <a:schemeClr val="tx1">
                  <a:lumMod val="50000"/>
                  <a:lumOff val="50000"/>
                </a:schemeClr>
              </a:solidFill>
            </a:endParaRPr>
          </a:p>
        </p:txBody>
      </p:sp>
      <p:sp>
        <p:nvSpPr>
          <p:cNvPr id="15" name="文本框 12"/>
          <p:cNvSpPr>
            <a:spLocks noChangeArrowheads="1"/>
          </p:cNvSpPr>
          <p:nvPr/>
        </p:nvSpPr>
        <p:spPr bwMode="auto">
          <a:xfrm>
            <a:off x="9209458" y="335334"/>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4</a:t>
            </a:r>
            <a:endParaRPr lang="zh-CN" altLang="en-US" dirty="0">
              <a:solidFill>
                <a:schemeClr val="tx1">
                  <a:lumMod val="50000"/>
                  <a:lumOff val="50000"/>
                </a:schemeClr>
              </a:solidFill>
            </a:endParaRPr>
          </a:p>
        </p:txBody>
      </p:sp>
      <p:sp>
        <p:nvSpPr>
          <p:cNvPr id="16" name="TextBox 30"/>
          <p:cNvSpPr>
            <a:spLocks noChangeArrowheads="1"/>
          </p:cNvSpPr>
          <p:nvPr/>
        </p:nvSpPr>
        <p:spPr bwMode="auto">
          <a:xfrm>
            <a:off x="1523998" y="1277026"/>
            <a:ext cx="98298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在深度学习方法中，如何平衡降噪效果与压缩率，以保证图像质量不受损害的同时实现有效的数据压缩？（兰孝翀）</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mc:AlternateContent xmlns:mc="http://schemas.openxmlformats.org/markup-compatibility/2006">
        <mc:Choice xmlns:a14="http://schemas.microsoft.com/office/drawing/2010/main" Requires="a14">
          <p:sp>
            <p:nvSpPr>
              <p:cNvPr id="21" name="文本框 20"/>
              <p:cNvSpPr txBox="1"/>
              <p:nvPr/>
            </p:nvSpPr>
            <p:spPr>
              <a:xfrm>
                <a:off x="1523998" y="2083320"/>
                <a:ext cx="9296402" cy="3970318"/>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在基于深度学习的图像压缩任务中，损失函数可以写成率</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失真联合优化的形式：</a:t>
                </a:r>
                <a:endParaRPr lang="en-US" altLang="zh-CN" dirty="0">
                  <a:latin typeface="华文楷体" panose="02010600040101010101" pitchFamily="2" charset="-122"/>
                  <a:ea typeface="华文楷体" panose="02010600040101010101" pitchFamily="2" charset="-122"/>
                </a:endParaRPr>
              </a:p>
              <a:p>
                <a:endParaRPr lang="en-US" altLang="zh-CN" dirty="0">
                  <a:solidFill>
                    <a:srgbClr val="FF0000"/>
                  </a:solidFill>
                  <a:latin typeface="华文楷体" panose="02010600040101010101" pitchFamily="2" charset="-122"/>
                  <a:ea typeface="华文楷体" panose="02010600040101010101" pitchFamily="2" charset="-122"/>
                </a:endParaRPr>
              </a:p>
              <a:p>
                <a:endParaRPr lang="en-US" altLang="zh-CN" dirty="0">
                  <a:solidFill>
                    <a:srgbClr val="FF0000"/>
                  </a:solidFill>
                  <a:latin typeface="华文楷体" panose="02010600040101010101" pitchFamily="2" charset="-122"/>
                  <a:ea typeface="华文楷体" panose="02010600040101010101" pitchFamily="2" charset="-122"/>
                </a:endParaRPr>
              </a:p>
              <a:p>
                <a:endParaRPr lang="en-US" altLang="zh-CN" dirty="0">
                  <a:solidFill>
                    <a:srgbClr val="FF0000"/>
                  </a:solidFill>
                  <a:latin typeface="华文楷体" panose="02010600040101010101" pitchFamily="2" charset="-122"/>
                  <a:ea typeface="华文楷体" panose="02010600040101010101" pitchFamily="2" charset="-122"/>
                </a:endParaRPr>
              </a:p>
              <a:p>
                <a:endParaRPr lang="en-US" altLang="zh-CN" dirty="0">
                  <a:solidFill>
                    <a:srgbClr val="FF0000"/>
                  </a:solidFill>
                  <a:latin typeface="华文楷体" panose="02010600040101010101" pitchFamily="2" charset="-122"/>
                  <a:ea typeface="华文楷体" panose="02010600040101010101" pitchFamily="2" charset="-122"/>
                </a:endParaRPr>
              </a:p>
              <a:p>
                <a:endParaRPr lang="en-US" altLang="zh-CN" dirty="0">
                  <a:solidFill>
                    <a:srgbClr val="FF0000"/>
                  </a:solidFill>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因此，我们通过调整</a:t>
                </a:r>
                <a14:m>
                  <m:oMath xmlns:m="http://schemas.openxmlformats.org/officeDocument/2006/math">
                    <m:r>
                      <a:rPr lang="en-US" altLang="zh-CN">
                        <a:latin typeface="Cambria Math" panose="02040503050406030204" pitchFamily="18" charset="0"/>
                        <a:ea typeface="华文楷体" panose="02010600040101010101" pitchFamily="2" charset="-122"/>
                      </a:rPr>
                      <m:t>𝜆</m:t>
                    </m:r>
                  </m:oMath>
                </a14:m>
                <a:r>
                  <a:rPr lang="zh-CN" altLang="en-US" dirty="0">
                    <a:latin typeface="华文楷体" panose="02010600040101010101" pitchFamily="2" charset="-122"/>
                    <a:ea typeface="华文楷体" panose="02010600040101010101" pitchFamily="2" charset="-122"/>
                  </a:rPr>
                  <a:t>的值实现重建效果和压缩率之间的</a:t>
                </a:r>
                <a:r>
                  <a:rPr lang="en-US" altLang="zh-CN" dirty="0">
                    <a:latin typeface="华文楷体" panose="02010600040101010101" pitchFamily="2" charset="-122"/>
                    <a:ea typeface="华文楷体" panose="02010600040101010101" pitchFamily="2" charset="-122"/>
                  </a:rPr>
                  <a:t>trade off</a:t>
                </a:r>
                <a:r>
                  <a:rPr lang="zh-CN" altLang="en-US" dirty="0">
                    <a:latin typeface="华文楷体" panose="02010600040101010101" pitchFamily="2" charset="-122"/>
                    <a:ea typeface="华文楷体" panose="02010600040101010101" pitchFamily="2" charset="-122"/>
                  </a:rPr>
                  <a:t>，</a:t>
                </a:r>
                <a14:m>
                  <m:oMath xmlns:m="http://schemas.openxmlformats.org/officeDocument/2006/math">
                    <m:r>
                      <a:rPr lang="en-US" altLang="zh-CN">
                        <a:latin typeface="Cambria Math" panose="02040503050406030204" pitchFamily="18" charset="0"/>
                        <a:ea typeface="华文楷体" panose="02010600040101010101" pitchFamily="2" charset="-122"/>
                      </a:rPr>
                      <m:t>𝜆</m:t>
                    </m:r>
                  </m:oMath>
                </a14:m>
                <a:r>
                  <a:rPr lang="zh-CN" altLang="en-US" dirty="0">
                    <a:latin typeface="华文楷体" panose="02010600040101010101" pitchFamily="2" charset="-122"/>
                    <a:ea typeface="华文楷体" panose="02010600040101010101" pitchFamily="2" charset="-122"/>
                  </a:rPr>
                  <a:t>越大，图像重建效果（</a:t>
                </a:r>
                <a:r>
                  <a:rPr lang="en-US" altLang="zh-CN" dirty="0">
                    <a:latin typeface="华文楷体" panose="02010600040101010101" pitchFamily="2" charset="-122"/>
                    <a:ea typeface="华文楷体" panose="02010600040101010101" pitchFamily="2" charset="-122"/>
                  </a:rPr>
                  <a:t>PSNR</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MS-SSIM</a:t>
                </a:r>
                <a:r>
                  <a:rPr lang="zh-CN" altLang="en-US" dirty="0">
                    <a:latin typeface="华文楷体" panose="02010600040101010101" pitchFamily="2" charset="-122"/>
                    <a:ea typeface="华文楷体" panose="02010600040101010101" pitchFamily="2" charset="-122"/>
                  </a:rPr>
                  <a:t>等）越好，码率（</a:t>
                </a:r>
                <a:r>
                  <a:rPr lang="en-US" altLang="zh-CN" dirty="0">
                    <a:latin typeface="华文楷体" panose="02010600040101010101" pitchFamily="2" charset="-122"/>
                    <a:ea typeface="华文楷体" panose="02010600040101010101" pitchFamily="2" charset="-122"/>
                  </a:rPr>
                  <a:t>BPP</a:t>
                </a:r>
                <a:r>
                  <a:rPr lang="zh-CN" altLang="en-US" dirty="0">
                    <a:latin typeface="华文楷体" panose="02010600040101010101" pitchFamily="2" charset="-122"/>
                    <a:ea typeface="华文楷体" panose="02010600040101010101" pitchFamily="2" charset="-122"/>
                  </a:rPr>
                  <a:t>）越高。</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所以通过设置一系列的</a:t>
                </a:r>
                <a14:m>
                  <m:oMath xmlns:m="http://schemas.openxmlformats.org/officeDocument/2006/math">
                    <m:r>
                      <a:rPr lang="en-US" altLang="zh-CN" b="0" i="1" smtClean="0">
                        <a:latin typeface="Cambria Math" panose="02040503050406030204" pitchFamily="18" charset="0"/>
                        <a:ea typeface="华文楷体" panose="02010600040101010101" pitchFamily="2" charset="-122"/>
                      </a:rPr>
                      <m:t>𝜆</m:t>
                    </m:r>
                  </m:oMath>
                </a14:m>
                <a:r>
                  <a:rPr lang="zh-CN" altLang="en-US" dirty="0">
                    <a:latin typeface="华文楷体" panose="02010600040101010101" pitchFamily="2" charset="-122"/>
                    <a:ea typeface="华文楷体" panose="02010600040101010101" pitchFamily="2" charset="-122"/>
                  </a:rPr>
                  <a:t>，我们可以绘制出一条率失真曲线。</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图像压缩任务中最重要的指标就是这条曲线，其上面每一个</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点对应一个</a:t>
                </a:r>
                <a14:m>
                  <m:oMath xmlns:m="http://schemas.openxmlformats.org/officeDocument/2006/math">
                    <m:r>
                      <a:rPr lang="en-US" altLang="zh-CN" b="0" i="1" smtClean="0">
                        <a:latin typeface="Cambria Math" panose="02040503050406030204" pitchFamily="18" charset="0"/>
                        <a:ea typeface="华文楷体" panose="02010600040101010101" pitchFamily="2" charset="-122"/>
                      </a:rPr>
                      <m:t>𝜆</m:t>
                    </m:r>
                  </m:oMath>
                </a14:m>
                <a:r>
                  <a:rPr lang="zh-CN" altLang="en-US" dirty="0">
                    <a:latin typeface="华文楷体" panose="02010600040101010101" pitchFamily="2" charset="-122"/>
                    <a:ea typeface="华文楷体" panose="02010600040101010101" pitchFamily="2" charset="-122"/>
                  </a:rPr>
                  <a:t>值下训练的模型。</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mc:Choice>
        <mc:Fallback>
          <p:sp>
            <p:nvSpPr>
              <p:cNvPr id="21" name="文本框 20"/>
              <p:cNvSpPr txBox="1">
                <a:spLocks noRot="1" noChangeAspect="1" noMove="1" noResize="1" noEditPoints="1" noAdjustHandles="1" noChangeArrowheads="1" noChangeShapeType="1" noTextEdit="1"/>
              </p:cNvSpPr>
              <p:nvPr/>
            </p:nvSpPr>
            <p:spPr>
              <a:xfrm>
                <a:off x="1523998" y="2083320"/>
                <a:ext cx="9296402" cy="3970318"/>
              </a:xfrm>
              <a:prstGeom prst="rect">
                <a:avLst/>
              </a:prstGeom>
              <a:blipFill rotWithShape="1">
                <a:blip r:embed="rId2"/>
                <a:stretch>
                  <a:fillRect l="-7" t="-13" b="5"/>
                </a:stretch>
              </a:blipFill>
            </p:spPr>
            <p:txBody>
              <a:bodyPr/>
              <a:lstStyle/>
              <a:p>
                <a:r>
                  <a:rPr lang="zh-CN" altLang="en-US">
                    <a:noFill/>
                  </a:rPr>
                  <a:t> </a:t>
                </a:r>
              </a:p>
            </p:txBody>
          </p:sp>
        </mc:Fallback>
      </mc:AlternateContent>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3190874" y="2452652"/>
            <a:ext cx="5810250" cy="1295400"/>
          </a:xfrm>
          <a:prstGeom prst="rect">
            <a:avLst/>
          </a:prstGeom>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7754516" y="4203719"/>
            <a:ext cx="3065884" cy="23351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3</a:t>
            </a:r>
            <a:endParaRPr lang="zh-CN" altLang="en-US" dirty="0">
              <a:solidFill>
                <a:schemeClr val="tx1">
                  <a:lumMod val="50000"/>
                  <a:lumOff val="50000"/>
                </a:schemeClr>
              </a:solidFill>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问题</a:t>
            </a:r>
            <a:r>
              <a:rPr lang="en-US" altLang="zh-CN" dirty="0">
                <a:solidFill>
                  <a:schemeClr val="bg1"/>
                </a:solidFill>
                <a:latin typeface="华文楷体" panose="02010600040101010101" pitchFamily="2" charset="-122"/>
                <a:ea typeface="华文楷体" panose="02010600040101010101" pitchFamily="2" charset="-122"/>
              </a:rPr>
              <a:t>2</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1</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3" name="文本框 12"/>
          <p:cNvSpPr>
            <a:spLocks noChangeArrowheads="1"/>
          </p:cNvSpPr>
          <p:nvPr/>
        </p:nvSpPr>
        <p:spPr bwMode="auto">
          <a:xfrm>
            <a:off x="4777474" y="335850"/>
            <a:ext cx="1107996" cy="3683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问题汇总</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4" name="文本框 12"/>
          <p:cNvSpPr>
            <a:spLocks noChangeArrowheads="1"/>
          </p:cNvSpPr>
          <p:nvPr/>
        </p:nvSpPr>
        <p:spPr bwMode="auto">
          <a:xfrm>
            <a:off x="10317454" y="330201"/>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5</a:t>
            </a:r>
            <a:endParaRPr lang="zh-CN" altLang="en-US" dirty="0">
              <a:solidFill>
                <a:schemeClr val="tx1">
                  <a:lumMod val="50000"/>
                  <a:lumOff val="50000"/>
                </a:schemeClr>
              </a:solidFill>
            </a:endParaRPr>
          </a:p>
        </p:txBody>
      </p:sp>
      <p:sp>
        <p:nvSpPr>
          <p:cNvPr id="15" name="文本框 12"/>
          <p:cNvSpPr>
            <a:spLocks noChangeArrowheads="1"/>
          </p:cNvSpPr>
          <p:nvPr/>
        </p:nvSpPr>
        <p:spPr bwMode="auto">
          <a:xfrm>
            <a:off x="9209458" y="335334"/>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4</a:t>
            </a:r>
            <a:endParaRPr lang="zh-CN" altLang="en-US" dirty="0">
              <a:solidFill>
                <a:schemeClr val="tx1">
                  <a:lumMod val="50000"/>
                  <a:lumOff val="50000"/>
                </a:schemeClr>
              </a:solidFill>
            </a:endParaRPr>
          </a:p>
        </p:txBody>
      </p:sp>
      <p:sp>
        <p:nvSpPr>
          <p:cNvPr id="16" name="TextBox 30"/>
          <p:cNvSpPr>
            <a:spLocks noChangeArrowheads="1"/>
          </p:cNvSpPr>
          <p:nvPr/>
        </p:nvSpPr>
        <p:spPr bwMode="auto">
          <a:xfrm>
            <a:off x="1523998" y="1277026"/>
            <a:ext cx="9829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如何通过引入均匀噪声去近似量化过程，可以详细介绍一下吗？谢谢！（张帆）</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文本框 20"/>
          <p:cNvSpPr txBox="1"/>
          <p:nvPr/>
        </p:nvSpPr>
        <p:spPr>
          <a:xfrm>
            <a:off x="1523998" y="1744006"/>
            <a:ext cx="9585962" cy="3693319"/>
          </a:xfrm>
          <a:prstGeom prst="rect">
            <a:avLst/>
          </a:prstGeom>
          <a:noFill/>
        </p:spPr>
        <p:txBody>
          <a:bodyPr wrap="squar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为什么要近似量化？</a:t>
            </a:r>
            <a:endParaRPr lang="en-US" altLang="zh-CN" dirty="0">
              <a:solidFill>
                <a:srgbClr val="FF0000"/>
              </a:solidFill>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在图像压缩任务中，熵编码（霍夫曼、算术编码等）必不可少，因此需要对编码后的浮点数据进行整数量化。但是</a:t>
            </a:r>
            <a:r>
              <a:rPr lang="zh-CN" altLang="en-US" b="1" dirty="0">
                <a:latin typeface="华文楷体" panose="02010600040101010101" pitchFamily="2" charset="-122"/>
                <a:ea typeface="华文楷体" panose="02010600040101010101" pitchFamily="2" charset="-122"/>
              </a:rPr>
              <a:t>取整的导数几乎处处为</a:t>
            </a:r>
            <a:r>
              <a:rPr lang="en-US" altLang="zh-CN" b="1" dirty="0">
                <a:latin typeface="华文楷体" panose="02010600040101010101" pitchFamily="2" charset="-122"/>
                <a:ea typeface="华文楷体" panose="02010600040101010101" pitchFamily="2" charset="-122"/>
              </a:rPr>
              <a:t>0</a:t>
            </a:r>
            <a:r>
              <a:rPr lang="zh-CN" altLang="en-US" dirty="0">
                <a:latin typeface="华文楷体" panose="02010600040101010101" pitchFamily="2" charset="-122"/>
                <a:ea typeface="华文楷体" panose="02010600040101010101" pitchFamily="2" charset="-122"/>
              </a:rPr>
              <a:t>，若想利用深度学习方法对模型进行端到端优化，需要我们对量化进行近似。总之，</a:t>
            </a:r>
            <a:r>
              <a:rPr lang="zh-CN" altLang="en-US" b="1" dirty="0">
                <a:latin typeface="华文楷体" panose="02010600040101010101" pitchFamily="2" charset="-122"/>
                <a:ea typeface="华文楷体" panose="02010600040101010101" pitchFamily="2" charset="-122"/>
              </a:rPr>
              <a:t>一切为了可导！</a:t>
            </a:r>
            <a:endParaRPr lang="en-US" altLang="zh-CN" b="1"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solidFill>
                  <a:srgbClr val="FF0000"/>
                </a:solidFill>
                <a:latin typeface="华文楷体" panose="02010600040101010101" pitchFamily="2" charset="-122"/>
                <a:ea typeface="华文楷体" panose="02010600040101010101" pitchFamily="2" charset="-122"/>
              </a:rPr>
              <a:t>一些常见的近似量化的方法：</a:t>
            </a:r>
            <a:endParaRPr lang="en-US" altLang="zh-CN" dirty="0">
              <a:solidFill>
                <a:srgbClr val="FF0000"/>
              </a:solidFill>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直通器（</a:t>
            </a:r>
            <a:r>
              <a:rPr lang="en-US" altLang="zh-CN" b="1" dirty="0">
                <a:latin typeface="华文楷体" panose="02010600040101010101" pitchFamily="2" charset="-122"/>
                <a:ea typeface="华文楷体" panose="02010600040101010101" pitchFamily="2" charset="-122"/>
              </a:rPr>
              <a:t>STE</a:t>
            </a:r>
            <a:r>
              <a:rPr lang="zh-CN" altLang="en-US" b="1"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：不对</a:t>
            </a:r>
            <a:r>
              <a:rPr lang="en-US" altLang="zh-CN" dirty="0">
                <a:latin typeface="华文楷体" panose="02010600040101010101" pitchFamily="2" charset="-122"/>
                <a:ea typeface="华文楷体" panose="02010600040101010101" pitchFamily="2" charset="-122"/>
              </a:rPr>
              <a:t>y</a:t>
            </a:r>
            <a:r>
              <a:rPr lang="zh-CN" altLang="en-US" dirty="0">
                <a:latin typeface="华文楷体" panose="02010600040101010101" pitchFamily="2" charset="-122"/>
                <a:ea typeface="华文楷体" panose="02010600040101010101" pitchFamily="2" charset="-122"/>
              </a:rPr>
              <a:t>做任何操作（</a:t>
            </a:r>
            <a:r>
              <a:rPr lang="en-US" altLang="zh-CN" dirty="0">
                <a:latin typeface="华文楷体" panose="02010600040101010101" pitchFamily="2" charset="-122"/>
                <a:ea typeface="华文楷体" panose="02010600040101010101" pitchFamily="2" charset="-122"/>
              </a:rPr>
              <a:t>z</a:t>
            </a:r>
            <a:r>
              <a:rPr lang="zh-CN" altLang="en-US" dirty="0">
                <a:latin typeface="华文楷体" panose="02010600040101010101" pitchFamily="2" charset="-122"/>
                <a:ea typeface="华文楷体" panose="02010600040101010101" pitchFamily="2" charset="-122"/>
              </a:rPr>
              <a:t>同理），直接送入后续网络，所以这里的导数恒为</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评价：模型甚至不收敛。</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均匀噪声（最常用）</a:t>
            </a:r>
            <a:r>
              <a:rPr lang="zh-CN" altLang="en-US" dirty="0">
                <a:latin typeface="华文楷体" panose="02010600040101010101" pitchFamily="2" charset="-122"/>
                <a:ea typeface="华文楷体" panose="02010600040101010101" pitchFamily="2" charset="-122"/>
              </a:rPr>
              <a:t>：最早于</a:t>
            </a:r>
            <a:r>
              <a:rPr lang="en-US" altLang="zh-CN" dirty="0">
                <a:latin typeface="华文楷体" panose="02010600040101010101" pitchFamily="2" charset="-122"/>
                <a:ea typeface="华文楷体" panose="02010600040101010101" pitchFamily="2" charset="-122"/>
              </a:rPr>
              <a:t>2017</a:t>
            </a:r>
            <a:r>
              <a:rPr lang="zh-CN" altLang="en-US" dirty="0">
                <a:latin typeface="华文楷体" panose="02010600040101010101" pitchFamily="2" charset="-122"/>
                <a:ea typeface="华文楷体" panose="02010600040101010101" pitchFamily="2" charset="-122"/>
              </a:rPr>
              <a:t>年在</a:t>
            </a:r>
            <a:r>
              <a:rPr lang="en-US" altLang="zh-CN" dirty="0">
                <a:latin typeface="华文楷体" panose="02010600040101010101" pitchFamily="2" charset="-122"/>
                <a:ea typeface="华文楷体" panose="02010600040101010101" pitchFamily="2" charset="-122"/>
              </a:rPr>
              <a:t>《 END-TO-END OPTIMIZED IMAGE COMPRESSION》</a:t>
            </a:r>
            <a:r>
              <a:rPr lang="zh-CN" altLang="en-US" dirty="0">
                <a:latin typeface="华文楷体" panose="02010600040101010101" pitchFamily="2" charset="-122"/>
                <a:ea typeface="华文楷体" panose="02010600040101010101" pitchFamily="2" charset="-122"/>
              </a:rPr>
              <a:t>中提出，对</a:t>
            </a:r>
            <a:r>
              <a:rPr lang="en-US" altLang="zh-CN" dirty="0">
                <a:latin typeface="华文楷体" panose="02010600040101010101" pitchFamily="2" charset="-122"/>
                <a:ea typeface="华文楷体" panose="02010600040101010101" pitchFamily="2" charset="-122"/>
              </a:rPr>
              <a:t>y</a:t>
            </a:r>
            <a:r>
              <a:rPr lang="zh-CN" altLang="en-US" dirty="0">
                <a:latin typeface="华文楷体" panose="02010600040101010101" pitchFamily="2" charset="-122"/>
                <a:ea typeface="华文楷体" panose="02010600040101010101" pitchFamily="2" charset="-122"/>
              </a:rPr>
              <a:t>加上</a:t>
            </a:r>
            <a:r>
              <a:rPr lang="en-US" altLang="zh-CN" dirty="0">
                <a:latin typeface="华文楷体" panose="02010600040101010101" pitchFamily="2" charset="-122"/>
                <a:ea typeface="华文楷体" panose="02010600040101010101" pitchFamily="2" charset="-122"/>
              </a:rPr>
              <a:t>-0.5</a:t>
            </a:r>
            <a:r>
              <a:rPr lang="zh-CN" altLang="en-US" dirty="0">
                <a:latin typeface="华文楷体" panose="02010600040101010101" pitchFamily="2" charset="-122"/>
                <a:ea typeface="华文楷体" panose="02010600040101010101" pitchFamily="2" charset="-122"/>
              </a:rPr>
              <a:t>到</a:t>
            </a:r>
            <a:r>
              <a:rPr lang="en-US" altLang="zh-CN" dirty="0">
                <a:latin typeface="华文楷体" panose="02010600040101010101" pitchFamily="2" charset="-122"/>
                <a:ea typeface="华文楷体" panose="02010600040101010101" pitchFamily="2" charset="-122"/>
              </a:rPr>
              <a:t>+0.5</a:t>
            </a:r>
            <a:r>
              <a:rPr lang="zh-CN" altLang="en-US" dirty="0">
                <a:latin typeface="华文楷体" panose="02010600040101010101" pitchFamily="2" charset="-122"/>
                <a:ea typeface="华文楷体" panose="02010600040101010101" pitchFamily="2" charset="-122"/>
              </a:rPr>
              <a:t>的均匀噪声后再送入后续网络，这里导数也为</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评价：可以得到很好的结果，因为加均匀噪声的操作很好地增加了泛化性；但是训练时的加噪声和推断时的四舍五入有较大的</a:t>
            </a:r>
            <a:r>
              <a:rPr lang="en-US" altLang="zh-CN" dirty="0">
                <a:latin typeface="华文楷体" panose="02010600040101010101" pitchFamily="2" charset="-122"/>
                <a:ea typeface="华文楷体" panose="02010600040101010101" pitchFamily="2" charset="-122"/>
              </a:rPr>
              <a:t>gap</a:t>
            </a:r>
            <a:endParaRPr lang="en-US" altLang="zh-CN" dirty="0">
              <a:latin typeface="华文楷体" panose="02010600040101010101" pitchFamily="2" charset="-122"/>
              <a:ea typeface="华文楷体" panose="0201060004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3</a:t>
            </a:r>
            <a:endParaRPr lang="zh-CN" altLang="en-US" dirty="0">
              <a:solidFill>
                <a:schemeClr val="tx1">
                  <a:lumMod val="50000"/>
                  <a:lumOff val="50000"/>
                </a:schemeClr>
              </a:solidFill>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问题</a:t>
            </a:r>
            <a:r>
              <a:rPr lang="en-US" altLang="zh-CN" dirty="0">
                <a:solidFill>
                  <a:schemeClr val="bg1"/>
                </a:solidFill>
                <a:latin typeface="华文楷体" panose="02010600040101010101" pitchFamily="2" charset="-122"/>
                <a:ea typeface="华文楷体" panose="02010600040101010101" pitchFamily="2" charset="-122"/>
              </a:rPr>
              <a:t>2</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1</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3" name="文本框 12"/>
          <p:cNvSpPr>
            <a:spLocks noChangeArrowheads="1"/>
          </p:cNvSpPr>
          <p:nvPr/>
        </p:nvSpPr>
        <p:spPr bwMode="auto">
          <a:xfrm>
            <a:off x="4777474" y="335850"/>
            <a:ext cx="1107996" cy="3683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问题汇总</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4" name="文本框 12"/>
          <p:cNvSpPr>
            <a:spLocks noChangeArrowheads="1"/>
          </p:cNvSpPr>
          <p:nvPr/>
        </p:nvSpPr>
        <p:spPr bwMode="auto">
          <a:xfrm>
            <a:off x="10317454" y="330201"/>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5</a:t>
            </a:r>
            <a:endParaRPr lang="zh-CN" altLang="en-US" dirty="0">
              <a:solidFill>
                <a:schemeClr val="tx1">
                  <a:lumMod val="50000"/>
                  <a:lumOff val="50000"/>
                </a:schemeClr>
              </a:solidFill>
            </a:endParaRPr>
          </a:p>
        </p:txBody>
      </p:sp>
      <p:sp>
        <p:nvSpPr>
          <p:cNvPr id="15" name="文本框 12"/>
          <p:cNvSpPr>
            <a:spLocks noChangeArrowheads="1"/>
          </p:cNvSpPr>
          <p:nvPr/>
        </p:nvSpPr>
        <p:spPr bwMode="auto">
          <a:xfrm>
            <a:off x="9209458" y="335334"/>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4</a:t>
            </a:r>
            <a:endParaRPr lang="zh-CN" altLang="en-US" dirty="0">
              <a:solidFill>
                <a:schemeClr val="tx1">
                  <a:lumMod val="50000"/>
                  <a:lumOff val="50000"/>
                </a:schemeClr>
              </a:solidFill>
            </a:endParaRPr>
          </a:p>
        </p:txBody>
      </p:sp>
      <p:sp>
        <p:nvSpPr>
          <p:cNvPr id="16" name="TextBox 30"/>
          <p:cNvSpPr>
            <a:spLocks noChangeArrowheads="1"/>
          </p:cNvSpPr>
          <p:nvPr/>
        </p:nvSpPr>
        <p:spPr bwMode="auto">
          <a:xfrm>
            <a:off x="1523998" y="1277026"/>
            <a:ext cx="9829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如何通过引入均匀噪声去近似量化过程，可以详细介绍一下吗？谢谢！</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文本框 20"/>
          <p:cNvSpPr txBox="1"/>
          <p:nvPr/>
        </p:nvSpPr>
        <p:spPr>
          <a:xfrm>
            <a:off x="1523998" y="1744006"/>
            <a:ext cx="9585962" cy="3139321"/>
          </a:xfrm>
          <a:prstGeom prst="rect">
            <a:avLst/>
          </a:prstGeom>
          <a:noFill/>
        </p:spPr>
        <p:txBody>
          <a:bodyPr wrap="square" rtlCol="0">
            <a:spAutoFit/>
          </a:bodyPr>
          <a:lstStyle/>
          <a:p>
            <a:r>
              <a:rPr lang="zh-CN" altLang="en-US" b="1" dirty="0">
                <a:latin typeface="华文楷体" panose="02010600040101010101" pitchFamily="2" charset="-122"/>
                <a:ea typeface="华文楷体" panose="02010600040101010101" pitchFamily="2" charset="-122"/>
              </a:rPr>
              <a:t>软量化：</a:t>
            </a:r>
            <a:endParaRPr lang="en-US" altLang="zh-CN" b="1"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前向传播使用普通量化：</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反向传播使用软量化：</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Soft-to-Hard</a:t>
            </a:r>
            <a:r>
              <a:rPr lang="zh-CN" altLang="en-US" b="1" dirty="0">
                <a:latin typeface="华文楷体" panose="02010600040101010101" pitchFamily="2" charset="-122"/>
                <a:ea typeface="华文楷体" panose="02010600040101010101" pitchFamily="2" charset="-122"/>
              </a:rPr>
              <a:t>：</a:t>
            </a:r>
            <a:r>
              <a:rPr lang="en-US" altLang="zh-CN" b="1" dirty="0">
                <a:latin typeface="华文楷体" panose="02010600040101010101" pitchFamily="2" charset="-122"/>
                <a:ea typeface="华文楷体" panose="02010600040101010101" pitchFamily="2" charset="-122"/>
              </a:rPr>
              <a:t> </a:t>
            </a:r>
            <a:r>
              <a:rPr lang="en-US" altLang="zh-CN" dirty="0">
                <a:latin typeface="华文楷体" panose="02010600040101010101" pitchFamily="2" charset="-122"/>
                <a:ea typeface="华文楷体" panose="02010600040101010101" pitchFamily="2" charset="-122"/>
              </a:rPr>
              <a:t>σ</a:t>
            </a:r>
            <a:r>
              <a:rPr lang="zh-CN" altLang="en-US" dirty="0">
                <a:latin typeface="华文楷体" panose="02010600040101010101" pitchFamily="2" charset="-122"/>
                <a:ea typeface="华文楷体" panose="02010600040101010101" pitchFamily="2" charset="-122"/>
              </a:rPr>
              <a:t>表示分配的硬度。由于带参数</a:t>
            </a:r>
            <a:r>
              <a:rPr lang="en-US" altLang="zh-CN" dirty="0">
                <a:latin typeface="华文楷体" panose="02010600040101010101" pitchFamily="2" charset="-122"/>
                <a:ea typeface="华文楷体" panose="02010600040101010101" pitchFamily="2" charset="-122"/>
              </a:rPr>
              <a:t>σ</a:t>
            </a:r>
            <a:r>
              <a:rPr lang="zh-CN" altLang="en-US" dirty="0">
                <a:latin typeface="华文楷体" panose="02010600040101010101" pitchFamily="2" charset="-122"/>
                <a:ea typeface="华文楷体" panose="02010600040101010101" pitchFamily="2" charset="-122"/>
              </a:rPr>
              <a:t>的</a:t>
            </a:r>
            <a:r>
              <a:rPr lang="en-US" altLang="zh-CN" dirty="0" err="1">
                <a:latin typeface="华文楷体" panose="02010600040101010101" pitchFamily="2" charset="-122"/>
                <a:ea typeface="华文楷体" panose="02010600040101010101" pitchFamily="2" charset="-122"/>
              </a:rPr>
              <a:t>softmax</a:t>
            </a:r>
            <a:r>
              <a:rPr lang="zh-CN" altLang="en-US" dirty="0">
                <a:latin typeface="华文楷体" panose="02010600040101010101" pitchFamily="2" charset="-122"/>
                <a:ea typeface="华文楷体" panose="02010600040101010101" pitchFamily="2" charset="-122"/>
              </a:rPr>
              <a:t>操作可以找到最近邻，当</a:t>
            </a:r>
            <a:r>
              <a:rPr lang="en-US" altLang="zh-CN" dirty="0">
                <a:latin typeface="华文楷体" panose="02010600040101010101" pitchFamily="2" charset="-122"/>
                <a:ea typeface="华文楷体" panose="02010600040101010101" pitchFamily="2" charset="-122"/>
              </a:rPr>
              <a:t>σ</a:t>
            </a:r>
            <a:r>
              <a:rPr lang="zh-CN" altLang="en-US" dirty="0">
                <a:latin typeface="华文楷体" panose="02010600040101010101" pitchFamily="2" charset="-122"/>
                <a:ea typeface="华文楷体" panose="02010600040101010101" pitchFamily="2" charset="-122"/>
              </a:rPr>
              <a:t>趋向于正无穷的时候，对应标签即为</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，通过训练时逐渐增大</a:t>
            </a:r>
            <a:r>
              <a:rPr lang="en-US" altLang="zh-CN" dirty="0">
                <a:latin typeface="华文楷体" panose="02010600040101010101" pitchFamily="2" charset="-122"/>
                <a:ea typeface="华文楷体" panose="02010600040101010101" pitchFamily="2" charset="-122"/>
              </a:rPr>
              <a:t>σ</a:t>
            </a:r>
            <a:r>
              <a:rPr lang="zh-CN" altLang="en-US" dirty="0">
                <a:latin typeface="华文楷体" panose="02010600040101010101" pitchFamily="2" charset="-122"/>
                <a:ea typeface="华文楷体" panose="02010600040101010101" pitchFamily="2" charset="-122"/>
              </a:rPr>
              <a:t>到无穷，实现了从软到硬的量化</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p:txBody>
      </p:sp>
      <p:pic>
        <p:nvPicPr>
          <p:cNvPr id="1026" name="Picture 2" descr="在这里插入图片描述"/>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5514" y="1987764"/>
            <a:ext cx="2667952" cy="425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在这里插入图片描述"/>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5514" y="2411185"/>
            <a:ext cx="2743200" cy="69093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4">
            <a:clrChange>
              <a:clrFrom>
                <a:srgbClr val="FFFFFF"/>
              </a:clrFrom>
              <a:clrTo>
                <a:srgbClr val="FFFFFF">
                  <a:alpha val="0"/>
                </a:srgbClr>
              </a:clrTo>
            </a:clrChange>
          </a:blip>
          <a:srcRect b="10556"/>
          <a:stretch>
            <a:fillRect/>
          </a:stretch>
        </p:blipFill>
        <p:spPr>
          <a:xfrm>
            <a:off x="3424780" y="4018287"/>
            <a:ext cx="6343650" cy="425975"/>
          </a:xfrm>
          <a:prstGeom prst="rect">
            <a:avLst/>
          </a:prstGeom>
        </p:spPr>
      </p:pic>
      <p:pic>
        <p:nvPicPr>
          <p:cNvPr id="4" name="图片 3"/>
          <p:cNvPicPr>
            <a:picLocks noChangeAspect="1"/>
          </p:cNvPicPr>
          <p:nvPr/>
        </p:nvPicPr>
        <p:blipFill>
          <a:blip r:embed="rId5">
            <a:clrChange>
              <a:clrFrom>
                <a:srgbClr val="FFFFFF"/>
              </a:clrFrom>
              <a:clrTo>
                <a:srgbClr val="FFFFFF">
                  <a:alpha val="0"/>
                </a:srgbClr>
              </a:clrTo>
            </a:clrChange>
          </a:blip>
          <a:stretch>
            <a:fillRect/>
          </a:stretch>
        </p:blipFill>
        <p:spPr>
          <a:xfrm>
            <a:off x="3391851" y="4415171"/>
            <a:ext cx="5819775" cy="8286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3</a:t>
            </a:r>
            <a:endParaRPr lang="zh-CN" altLang="en-US" dirty="0">
              <a:solidFill>
                <a:schemeClr val="tx1">
                  <a:lumMod val="50000"/>
                  <a:lumOff val="50000"/>
                </a:schemeClr>
              </a:solidFill>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问题</a:t>
            </a:r>
            <a:r>
              <a:rPr lang="en-US" altLang="zh-CN" dirty="0">
                <a:solidFill>
                  <a:schemeClr val="bg1"/>
                </a:solidFill>
                <a:latin typeface="华文楷体" panose="02010600040101010101" pitchFamily="2" charset="-122"/>
                <a:ea typeface="华文楷体" panose="02010600040101010101" pitchFamily="2" charset="-122"/>
              </a:rPr>
              <a:t>2</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1</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3" name="文本框 12"/>
          <p:cNvSpPr>
            <a:spLocks noChangeArrowheads="1"/>
          </p:cNvSpPr>
          <p:nvPr/>
        </p:nvSpPr>
        <p:spPr bwMode="auto">
          <a:xfrm>
            <a:off x="4777474" y="335850"/>
            <a:ext cx="1107996" cy="3683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问题汇总</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4" name="文本框 12"/>
          <p:cNvSpPr>
            <a:spLocks noChangeArrowheads="1"/>
          </p:cNvSpPr>
          <p:nvPr/>
        </p:nvSpPr>
        <p:spPr bwMode="auto">
          <a:xfrm>
            <a:off x="10317454" y="330201"/>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5</a:t>
            </a:r>
            <a:endParaRPr lang="zh-CN" altLang="en-US" dirty="0">
              <a:solidFill>
                <a:schemeClr val="tx1">
                  <a:lumMod val="50000"/>
                  <a:lumOff val="50000"/>
                </a:schemeClr>
              </a:solidFill>
            </a:endParaRPr>
          </a:p>
        </p:txBody>
      </p:sp>
      <p:sp>
        <p:nvSpPr>
          <p:cNvPr id="15" name="文本框 12"/>
          <p:cNvSpPr>
            <a:spLocks noChangeArrowheads="1"/>
          </p:cNvSpPr>
          <p:nvPr/>
        </p:nvSpPr>
        <p:spPr bwMode="auto">
          <a:xfrm>
            <a:off x="9209458" y="335334"/>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4</a:t>
            </a:r>
            <a:endParaRPr lang="zh-CN" altLang="en-US" dirty="0">
              <a:solidFill>
                <a:schemeClr val="tx1">
                  <a:lumMod val="50000"/>
                  <a:lumOff val="50000"/>
                </a:schemeClr>
              </a:solidFill>
            </a:endParaRPr>
          </a:p>
        </p:txBody>
      </p:sp>
      <p:sp>
        <p:nvSpPr>
          <p:cNvPr id="16" name="TextBox 30"/>
          <p:cNvSpPr>
            <a:spLocks noChangeArrowheads="1"/>
          </p:cNvSpPr>
          <p:nvPr/>
        </p:nvSpPr>
        <p:spPr bwMode="auto">
          <a:xfrm>
            <a:off x="1523998" y="1277026"/>
            <a:ext cx="9829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如何通过引入均匀噪声去近似量化过程，可以详细介绍一下吗？谢谢！</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文本框 20"/>
          <p:cNvSpPr txBox="1"/>
          <p:nvPr/>
        </p:nvSpPr>
        <p:spPr>
          <a:xfrm>
            <a:off x="1523998" y="1744006"/>
            <a:ext cx="9585962" cy="4524315"/>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Stochastic Gumbel Annealing (SGA)</a:t>
            </a:r>
            <a:r>
              <a:rPr lang="zh-CN" altLang="en-US" b="1"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一种基于随机退火方案的方法，直接在离散点上执行量化</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r</a:t>
            </a:r>
            <a:r>
              <a:rPr lang="zh-CN" altLang="en-US" dirty="0">
                <a:latin typeface="华文楷体" panose="02010600040101010101" pitchFamily="2" charset="-122"/>
                <a:ea typeface="华文楷体" panose="02010600040101010101" pitchFamily="2" charset="-122"/>
              </a:rPr>
              <a:t>决定量化方向，且服从伯努利分布：</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然后可以将下式平滑插入下下式：</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利用</a:t>
            </a:r>
            <a:r>
              <a:rPr lang="en-US" altLang="zh-CN" dirty="0">
                <a:latin typeface="华文楷体" panose="02010600040101010101" pitchFamily="2" charset="-122"/>
                <a:ea typeface="华文楷体" panose="02010600040101010101" pitchFamily="2" charset="-122"/>
              </a:rPr>
              <a:t>Gumbel-</a:t>
            </a:r>
            <a:r>
              <a:rPr lang="en-US" altLang="zh-CN" dirty="0" err="1">
                <a:latin typeface="华文楷体" panose="02010600040101010101" pitchFamily="2" charset="-122"/>
                <a:ea typeface="华文楷体" panose="02010600040101010101" pitchFamily="2" charset="-122"/>
              </a:rPr>
              <a:t>softmax</a:t>
            </a:r>
            <a:r>
              <a:rPr lang="zh-CN" altLang="en-US" dirty="0">
                <a:latin typeface="华文楷体" panose="02010600040101010101" pitchFamily="2" charset="-122"/>
                <a:ea typeface="华文楷体" panose="02010600040101010101" pitchFamily="2" charset="-122"/>
              </a:rPr>
              <a:t>技巧使伯努利采样过程可导</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综上，不像</a:t>
            </a:r>
            <a:r>
              <a:rPr lang="en-US" altLang="zh-CN" dirty="0">
                <a:latin typeface="华文楷体" panose="02010600040101010101" pitchFamily="2" charset="-122"/>
                <a:ea typeface="华文楷体" panose="02010600040101010101" pitchFamily="2" charset="-122"/>
              </a:rPr>
              <a:t>soft-to-hard</a:t>
            </a:r>
            <a:r>
              <a:rPr lang="zh-CN" altLang="en-US" dirty="0">
                <a:latin typeface="华文楷体" panose="02010600040101010101" pitchFamily="2" charset="-122"/>
                <a:ea typeface="华文楷体" panose="02010600040101010101" pitchFamily="2" charset="-122"/>
              </a:rPr>
              <a:t>的确定性退火，作者通过随机退火得到了更好的结果</a:t>
            </a:r>
            <a:endParaRPr lang="en-US" altLang="zh-CN" dirty="0">
              <a:latin typeface="华文楷体" panose="02010600040101010101" pitchFamily="2" charset="-122"/>
              <a:ea typeface="华文楷体" panose="02010600040101010101" pitchFamily="2" charset="-122"/>
            </a:endParaRPr>
          </a:p>
          <a:p>
            <a:endParaRPr lang="en-US" altLang="zh-CN" dirty="0"/>
          </a:p>
        </p:txBody>
      </p:sp>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2644873" y="2572466"/>
            <a:ext cx="6481193" cy="729766"/>
          </a:xfrm>
          <a:prstGeom prst="rect">
            <a:avLst/>
          </a:prstGeom>
        </p:spPr>
      </p:pic>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2726559" y="3700715"/>
            <a:ext cx="7809388" cy="592075"/>
          </a:xfrm>
          <a:prstGeom prst="rect">
            <a:avLst/>
          </a:prstGeom>
        </p:spPr>
      </p:pic>
      <p:pic>
        <p:nvPicPr>
          <p:cNvPr id="8" name="图片 7"/>
          <p:cNvPicPr>
            <a:picLocks noChangeAspect="1"/>
          </p:cNvPicPr>
          <p:nvPr/>
        </p:nvPicPr>
        <p:blipFill>
          <a:blip r:embed="rId4">
            <a:clrChange>
              <a:clrFrom>
                <a:srgbClr val="FFFFFF"/>
              </a:clrFrom>
              <a:clrTo>
                <a:srgbClr val="FFFFFF">
                  <a:alpha val="0"/>
                </a:srgbClr>
              </a:clrTo>
            </a:clrChange>
          </a:blip>
          <a:stretch>
            <a:fillRect/>
          </a:stretch>
        </p:blipFill>
        <p:spPr>
          <a:xfrm>
            <a:off x="8892957" y="2916265"/>
            <a:ext cx="3285980" cy="319803"/>
          </a:xfrm>
          <a:prstGeom prst="rect">
            <a:avLst/>
          </a:prstGeom>
        </p:spPr>
      </p:pic>
      <p:pic>
        <p:nvPicPr>
          <p:cNvPr id="10" name="图片 9"/>
          <p:cNvPicPr>
            <a:picLocks noChangeAspect="1"/>
          </p:cNvPicPr>
          <p:nvPr/>
        </p:nvPicPr>
        <p:blipFill>
          <a:blip r:embed="rId5">
            <a:clrChange>
              <a:clrFrom>
                <a:srgbClr val="FFFFFF"/>
              </a:clrFrom>
              <a:clrTo>
                <a:srgbClr val="FFFFFF">
                  <a:alpha val="0"/>
                </a:srgbClr>
              </a:clrTo>
            </a:clrChange>
          </a:blip>
          <a:stretch>
            <a:fillRect/>
          </a:stretch>
        </p:blipFill>
        <p:spPr>
          <a:xfrm>
            <a:off x="8860702" y="2540525"/>
            <a:ext cx="1599706" cy="311054"/>
          </a:xfrm>
          <a:prstGeom prst="rect">
            <a:avLst/>
          </a:prstGeom>
        </p:spPr>
      </p:pic>
      <p:pic>
        <p:nvPicPr>
          <p:cNvPr id="11" name="图片 10"/>
          <p:cNvPicPr>
            <a:picLocks noChangeAspect="1"/>
          </p:cNvPicPr>
          <p:nvPr/>
        </p:nvPicPr>
        <p:blipFill>
          <a:blip r:embed="rId6">
            <a:clrChange>
              <a:clrFrom>
                <a:srgbClr val="FFFFFF"/>
              </a:clrFrom>
              <a:clrTo>
                <a:srgbClr val="FFFFFF">
                  <a:alpha val="0"/>
                </a:srgbClr>
              </a:clrTo>
            </a:clrChange>
          </a:blip>
          <a:stretch>
            <a:fillRect/>
          </a:stretch>
        </p:blipFill>
        <p:spPr>
          <a:xfrm>
            <a:off x="2536918" y="4276009"/>
            <a:ext cx="8188669" cy="8660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3</a:t>
            </a:r>
            <a:endParaRPr lang="zh-CN" altLang="en-US" dirty="0">
              <a:solidFill>
                <a:schemeClr val="tx1">
                  <a:lumMod val="50000"/>
                  <a:lumOff val="50000"/>
                </a:schemeClr>
              </a:solidFill>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问题</a:t>
            </a:r>
            <a:r>
              <a:rPr lang="en-US" altLang="zh-CN" dirty="0">
                <a:solidFill>
                  <a:schemeClr val="bg1"/>
                </a:solidFill>
                <a:latin typeface="华文楷体" panose="02010600040101010101" pitchFamily="2" charset="-122"/>
                <a:ea typeface="华文楷体" panose="02010600040101010101" pitchFamily="2" charset="-122"/>
              </a:rPr>
              <a:t>2</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1</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3" name="文本框 12"/>
          <p:cNvSpPr>
            <a:spLocks noChangeArrowheads="1"/>
          </p:cNvSpPr>
          <p:nvPr/>
        </p:nvSpPr>
        <p:spPr bwMode="auto">
          <a:xfrm>
            <a:off x="4777474" y="335850"/>
            <a:ext cx="1107996" cy="3683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问题汇总</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4" name="文本框 12"/>
          <p:cNvSpPr>
            <a:spLocks noChangeArrowheads="1"/>
          </p:cNvSpPr>
          <p:nvPr/>
        </p:nvSpPr>
        <p:spPr bwMode="auto">
          <a:xfrm>
            <a:off x="10317454" y="330201"/>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5</a:t>
            </a:r>
            <a:endParaRPr lang="zh-CN" altLang="en-US" dirty="0">
              <a:solidFill>
                <a:schemeClr val="tx1">
                  <a:lumMod val="50000"/>
                  <a:lumOff val="50000"/>
                </a:schemeClr>
              </a:solidFill>
            </a:endParaRPr>
          </a:p>
        </p:txBody>
      </p:sp>
      <p:sp>
        <p:nvSpPr>
          <p:cNvPr id="15" name="文本框 12"/>
          <p:cNvSpPr>
            <a:spLocks noChangeArrowheads="1"/>
          </p:cNvSpPr>
          <p:nvPr/>
        </p:nvSpPr>
        <p:spPr bwMode="auto">
          <a:xfrm>
            <a:off x="9209458" y="335334"/>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4</a:t>
            </a:r>
            <a:endParaRPr lang="zh-CN" altLang="en-US" dirty="0">
              <a:solidFill>
                <a:schemeClr val="tx1">
                  <a:lumMod val="50000"/>
                  <a:lumOff val="50000"/>
                </a:schemeClr>
              </a:solidFill>
            </a:endParaRPr>
          </a:p>
        </p:txBody>
      </p:sp>
      <p:sp>
        <p:nvSpPr>
          <p:cNvPr id="16" name="TextBox 30"/>
          <p:cNvSpPr>
            <a:spLocks noChangeArrowheads="1"/>
          </p:cNvSpPr>
          <p:nvPr/>
        </p:nvSpPr>
        <p:spPr bwMode="auto">
          <a:xfrm>
            <a:off x="1523998" y="1277026"/>
            <a:ext cx="9829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如何通过引入均匀噪声去近似量化过程，可以详细介绍一下吗？谢谢！</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文本框 20"/>
          <p:cNvSpPr txBox="1"/>
          <p:nvPr/>
        </p:nvSpPr>
        <p:spPr>
          <a:xfrm>
            <a:off x="1523998" y="1744006"/>
            <a:ext cx="5135882" cy="3416320"/>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Soft-then-Hard</a:t>
            </a:r>
            <a:r>
              <a:rPr lang="zh-CN" altLang="en-US" b="1"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如前所述，训练和推断时不同的量化方法导致了编码器和解码器之间存在</a:t>
            </a:r>
            <a:r>
              <a:rPr lang="en-US" altLang="zh-CN" dirty="0">
                <a:latin typeface="华文楷体" panose="02010600040101010101" pitchFamily="2" charset="-122"/>
                <a:ea typeface="华文楷体" panose="02010600040101010101" pitchFamily="2" charset="-122"/>
              </a:rPr>
              <a:t>gap</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解决方法：两阶段训练</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第一阶段（</a:t>
            </a:r>
            <a:r>
              <a:rPr lang="en-US" altLang="zh-CN" dirty="0">
                <a:latin typeface="华文楷体" panose="02010600040101010101" pitchFamily="2" charset="-122"/>
                <a:ea typeface="华文楷体" panose="02010600040101010101" pitchFamily="2" charset="-122"/>
              </a:rPr>
              <a:t>a</a:t>
            </a:r>
            <a:r>
              <a:rPr lang="zh-CN" altLang="en-US" dirty="0">
                <a:latin typeface="华文楷体" panose="02010600040101010101" pitchFamily="2" charset="-122"/>
                <a:ea typeface="华文楷体" panose="02010600040101010101" pitchFamily="2" charset="-122"/>
              </a:rPr>
              <a:t>）：加均匀噪声</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第二阶段（</a:t>
            </a:r>
            <a:r>
              <a:rPr lang="en-US" altLang="zh-CN" dirty="0">
                <a:latin typeface="华文楷体" panose="02010600040101010101" pitchFamily="2" charset="-122"/>
                <a:ea typeface="华文楷体" panose="02010600040101010101" pitchFamily="2" charset="-122"/>
              </a:rPr>
              <a:t>b</a:t>
            </a:r>
            <a:r>
              <a:rPr lang="zh-CN" altLang="en-US" dirty="0">
                <a:latin typeface="华文楷体" panose="02010600040101010101" pitchFamily="2" charset="-122"/>
                <a:ea typeface="华文楷体" panose="02010600040101010101" pitchFamily="2" charset="-122"/>
              </a:rPr>
              <a:t>）：直接对</a:t>
            </a:r>
            <a:r>
              <a:rPr lang="en-US" altLang="zh-CN" dirty="0">
                <a:latin typeface="华文楷体" panose="02010600040101010101" pitchFamily="2" charset="-122"/>
                <a:ea typeface="华文楷体" panose="02010600040101010101" pitchFamily="2" charset="-122"/>
              </a:rPr>
              <a:t>y</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z</a:t>
            </a:r>
            <a:r>
              <a:rPr lang="zh-CN" altLang="en-US" dirty="0">
                <a:latin typeface="华文楷体" panose="02010600040101010101" pitchFamily="2" charset="-122"/>
                <a:ea typeface="华文楷体" panose="02010600040101010101" pitchFamily="2" charset="-122"/>
              </a:rPr>
              <a:t>做硬量化，此时梯度传不到编码器，等价于编码器参数不再训练（图中灰色块），只微调解码器使其缩小与编码器的差异</a:t>
            </a:r>
            <a:endParaRPr lang="en-US" altLang="zh-CN" dirty="0">
              <a:latin typeface="华文楷体" panose="02010600040101010101" pitchFamily="2" charset="-122"/>
              <a:ea typeface="华文楷体" panose="02010600040101010101" pitchFamily="2" charset="-122"/>
            </a:endParaRPr>
          </a:p>
          <a:p>
            <a:endParaRPr lang="en-US" altLang="zh-CN"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6576628" y="2026699"/>
            <a:ext cx="5517501" cy="385594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bg1"/>
                </a:solidFill>
                <a:latin typeface="华文楷体" panose="02010600040101010101" pitchFamily="2" charset="-122"/>
                <a:ea typeface="华文楷体" panose="02010600040101010101" pitchFamily="2" charset="-122"/>
              </a:rPr>
              <a:t>问题</a:t>
            </a:r>
            <a:r>
              <a:rPr lang="en-US" altLang="zh-CN" dirty="0">
                <a:solidFill>
                  <a:schemeClr val="bg1"/>
                </a:solidFill>
                <a:latin typeface="华文楷体" panose="02010600040101010101" pitchFamily="2" charset="-122"/>
                <a:ea typeface="华文楷体" panose="02010600040101010101" pitchFamily="2" charset="-122"/>
              </a:rPr>
              <a:t>3</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2</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1</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3" name="文本框 12"/>
          <p:cNvSpPr>
            <a:spLocks noChangeArrowheads="1"/>
          </p:cNvSpPr>
          <p:nvPr/>
        </p:nvSpPr>
        <p:spPr bwMode="auto">
          <a:xfrm>
            <a:off x="4777474" y="335850"/>
            <a:ext cx="1107996" cy="3683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问题汇总</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4" name="文本框 12"/>
          <p:cNvSpPr>
            <a:spLocks noChangeArrowheads="1"/>
          </p:cNvSpPr>
          <p:nvPr/>
        </p:nvSpPr>
        <p:spPr bwMode="auto">
          <a:xfrm>
            <a:off x="10317454" y="330201"/>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5</a:t>
            </a:r>
            <a:endParaRPr lang="zh-CN" altLang="en-US" dirty="0">
              <a:solidFill>
                <a:schemeClr val="tx1">
                  <a:lumMod val="50000"/>
                  <a:lumOff val="50000"/>
                </a:schemeClr>
              </a:solidFill>
            </a:endParaRPr>
          </a:p>
        </p:txBody>
      </p:sp>
      <p:sp>
        <p:nvSpPr>
          <p:cNvPr id="15" name="文本框 12"/>
          <p:cNvSpPr>
            <a:spLocks noChangeArrowheads="1"/>
          </p:cNvSpPr>
          <p:nvPr/>
        </p:nvSpPr>
        <p:spPr bwMode="auto">
          <a:xfrm>
            <a:off x="9209458" y="335334"/>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4</a:t>
            </a:r>
            <a:endParaRPr lang="zh-CN" altLang="en-US" dirty="0">
              <a:solidFill>
                <a:schemeClr val="tx1">
                  <a:lumMod val="50000"/>
                  <a:lumOff val="50000"/>
                </a:schemeClr>
              </a:solidFill>
            </a:endParaRPr>
          </a:p>
        </p:txBody>
      </p:sp>
      <p:sp>
        <p:nvSpPr>
          <p:cNvPr id="16" name="TextBox 30"/>
          <p:cNvSpPr>
            <a:spLocks noChangeArrowheads="1"/>
          </p:cNvSpPr>
          <p:nvPr/>
        </p:nvSpPr>
        <p:spPr bwMode="auto">
          <a:xfrm>
            <a:off x="1523998" y="1277026"/>
            <a:ext cx="98298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000" b="1" dirty="0">
                <a:solidFill>
                  <a:srgbClr val="3F3F3F"/>
                </a:solidFill>
                <a:ea typeface="华文楷体" panose="02010600040101010101" pitchFamily="2" charset="-122"/>
              </a:rPr>
              <a:t>请问对于</a:t>
            </a:r>
            <a:r>
              <a:rPr lang="en-US" altLang="zh-CN" sz="2000" b="1" dirty="0">
                <a:solidFill>
                  <a:srgbClr val="3F3F3F"/>
                </a:solidFill>
                <a:ea typeface="华文楷体" panose="02010600040101010101" pitchFamily="2" charset="-122"/>
              </a:rPr>
              <a:t>SAR</a:t>
            </a:r>
            <a:r>
              <a:rPr lang="zh-CN" altLang="en-US" sz="2000" b="1" dirty="0">
                <a:solidFill>
                  <a:srgbClr val="3F3F3F"/>
                </a:solidFill>
                <a:ea typeface="华文楷体" panose="02010600040101010101" pitchFamily="2" charset="-122"/>
              </a:rPr>
              <a:t>图像进行联合降噪压缩的任务，与对于一般图像（如摄像机拍下的照片）进行联合降噪压缩的任务相比，有什么不同之处吗？它有哪些新的挑战？（谢博文）</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文本框 20"/>
          <p:cNvSpPr txBox="1"/>
          <p:nvPr/>
        </p:nvSpPr>
        <p:spPr>
          <a:xfrm>
            <a:off x="1523996" y="1984912"/>
            <a:ext cx="9901454" cy="286232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不同之处：在光学图像任务中，也有少量联合去噪</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其他图像处理的工作，不过光学图像（比如摄像机、老手机等拍摄的照片）的噪声通常被建模为</a:t>
            </a:r>
            <a:r>
              <a:rPr lang="zh-CN" altLang="en-US" dirty="0">
                <a:solidFill>
                  <a:srgbClr val="FF0000"/>
                </a:solidFill>
                <a:latin typeface="华文楷体" panose="02010600040101010101" pitchFamily="2" charset="-122"/>
                <a:ea typeface="华文楷体" panose="02010600040101010101" pitchFamily="2" charset="-122"/>
              </a:rPr>
              <a:t>加性的高斯噪声</a:t>
            </a:r>
            <a:r>
              <a:rPr lang="zh-CN" altLang="en-US" dirty="0">
                <a:latin typeface="华文楷体" panose="02010600040101010101" pitchFamily="2" charset="-122"/>
                <a:ea typeface="华文楷体" panose="02010600040101010101" pitchFamily="2" charset="-122"/>
              </a:rPr>
              <a:t>，而</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图像的噪声通常被建模为</a:t>
            </a:r>
            <a:r>
              <a:rPr lang="zh-CN" altLang="en-US" dirty="0">
                <a:solidFill>
                  <a:srgbClr val="FF0000"/>
                </a:solidFill>
                <a:latin typeface="华文楷体" panose="02010600040101010101" pitchFamily="2" charset="-122"/>
                <a:ea typeface="华文楷体" panose="02010600040101010101" pitchFamily="2" charset="-122"/>
              </a:rPr>
              <a:t>乘性的伽马噪声</a:t>
            </a:r>
            <a:endParaRPr lang="en-US" altLang="zh-CN" dirty="0">
              <a:solidFill>
                <a:srgbClr val="FF0000"/>
              </a:solidFill>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挑战：光学图像任务中通常是默认有</a:t>
            </a:r>
            <a:r>
              <a:rPr lang="en-US" altLang="zh-CN" dirty="0">
                <a:latin typeface="华文楷体" panose="02010600040101010101" pitchFamily="2" charset="-122"/>
                <a:ea typeface="华文楷体" panose="02010600040101010101" pitchFamily="2" charset="-122"/>
              </a:rPr>
              <a:t>Ground Truth</a:t>
            </a:r>
            <a:r>
              <a:rPr lang="zh-CN" altLang="en-US" dirty="0">
                <a:latin typeface="华文楷体" panose="02010600040101010101" pitchFamily="2" charset="-122"/>
                <a:ea typeface="华文楷体" panose="02010600040101010101" pitchFamily="2" charset="-122"/>
              </a:rPr>
              <a:t>的（即使如</a:t>
            </a:r>
            <a:r>
              <a:rPr lang="en-US" altLang="zh-CN" dirty="0">
                <a:latin typeface="华文楷体" panose="02010600040101010101" pitchFamily="2" charset="-122"/>
                <a:ea typeface="华文楷体" panose="02010600040101010101" pitchFamily="2" charset="-122"/>
              </a:rPr>
              <a:t>Noise2Noise</a:t>
            </a:r>
            <a:r>
              <a:rPr lang="zh-CN" altLang="en-US" dirty="0">
                <a:latin typeface="华文楷体" panose="02010600040101010101" pitchFamily="2" charset="-122"/>
                <a:ea typeface="华文楷体" panose="02010600040101010101" pitchFamily="2" charset="-122"/>
              </a:rPr>
              <a:t>的工作在实际训练的时候也是在一张图像上添加两次噪声很难严格实现自监督），而</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图像是没有</a:t>
            </a:r>
            <a:r>
              <a:rPr lang="en-US" altLang="zh-CN" dirty="0">
                <a:latin typeface="华文楷体" panose="02010600040101010101" pitchFamily="2" charset="-122"/>
                <a:ea typeface="华文楷体" panose="02010600040101010101" pitchFamily="2" charset="-122"/>
              </a:rPr>
              <a:t>Ground Truth</a:t>
            </a:r>
            <a:r>
              <a:rPr lang="zh-CN" altLang="en-US" dirty="0">
                <a:latin typeface="华文楷体" panose="02010600040101010101" pitchFamily="2" charset="-122"/>
                <a:ea typeface="华文楷体" panose="02010600040101010101" pitchFamily="2" charset="-122"/>
              </a:rPr>
              <a:t>的，这是最大的挑战</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拓展：有工作首先对</a:t>
            </a:r>
            <a:r>
              <a:rPr lang="zh-CN" altLang="en-US" dirty="0">
                <a:solidFill>
                  <a:srgbClr val="FF0000"/>
                </a:solidFill>
                <a:latin typeface="华文楷体" panose="02010600040101010101" pitchFamily="2" charset="-122"/>
                <a:ea typeface="华文楷体" panose="02010600040101010101" pitchFamily="2" charset="-122"/>
              </a:rPr>
              <a:t>同一区域</a:t>
            </a:r>
            <a:r>
              <a:rPr lang="zh-CN" altLang="en-US" dirty="0">
                <a:latin typeface="华文楷体" panose="02010600040101010101" pitchFamily="2" charset="-122"/>
                <a:ea typeface="华文楷体" panose="02010600040101010101" pitchFamily="2" charset="-122"/>
              </a:rPr>
              <a:t>拍摄</a:t>
            </a:r>
            <a:r>
              <a:rPr lang="en-US" altLang="zh-CN" dirty="0">
                <a:solidFill>
                  <a:srgbClr val="FF0000"/>
                </a:solidFill>
                <a:latin typeface="华文楷体" panose="02010600040101010101" pitchFamily="2" charset="-122"/>
                <a:ea typeface="华文楷体" panose="02010600040101010101" pitchFamily="2" charset="-122"/>
              </a:rPr>
              <a:t>SAR</a:t>
            </a:r>
            <a:r>
              <a:rPr lang="zh-CN" altLang="en-US" dirty="0">
                <a:solidFill>
                  <a:srgbClr val="FF0000"/>
                </a:solidFill>
                <a:latin typeface="华文楷体" panose="02010600040101010101" pitchFamily="2" charset="-122"/>
                <a:ea typeface="华文楷体" panose="02010600040101010101" pitchFamily="2" charset="-122"/>
              </a:rPr>
              <a:t>图像和光学图像</a:t>
            </a:r>
            <a:r>
              <a:rPr lang="zh-CN" altLang="en-US" dirty="0">
                <a:latin typeface="华文楷体" panose="02010600040101010101" pitchFamily="2" charset="-122"/>
                <a:ea typeface="华文楷体" panose="02010600040101010101" pitchFamily="2" charset="-122"/>
              </a:rPr>
              <a:t>，然后利用</a:t>
            </a:r>
            <a:r>
              <a:rPr lang="en-US" altLang="zh-CN" dirty="0">
                <a:latin typeface="华文楷体" panose="02010600040101010101" pitchFamily="2" charset="-122"/>
                <a:ea typeface="华文楷体" panose="02010600040101010101" pitchFamily="2" charset="-122"/>
              </a:rPr>
              <a:t>GAN</a:t>
            </a:r>
            <a:r>
              <a:rPr lang="zh-CN" altLang="en-US" dirty="0">
                <a:latin typeface="华文楷体" panose="02010600040101010101" pitchFamily="2" charset="-122"/>
                <a:ea typeface="华文楷体" panose="02010600040101010101" pitchFamily="2" charset="-122"/>
              </a:rPr>
              <a:t>或更新的扩散模型实现</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图像到光学图像的转换（同时实现了去噪）</a:t>
            </a:r>
            <a:endParaRPr lang="en-US" altLang="zh-CN"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rotWithShape="1">
          <a:blip r:embed="rId2">
            <a:clrChange>
              <a:clrFrom>
                <a:srgbClr val="FFFFFF"/>
              </a:clrFrom>
              <a:clrTo>
                <a:srgbClr val="FFFFFF">
                  <a:alpha val="0"/>
                </a:srgbClr>
              </a:clrTo>
            </a:clrChange>
          </a:blip>
          <a:srcRect t="66229"/>
          <a:stretch>
            <a:fillRect/>
          </a:stretch>
        </p:blipFill>
        <p:spPr>
          <a:xfrm>
            <a:off x="1666444" y="4847234"/>
            <a:ext cx="8438052" cy="176300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4777474" y="335850"/>
            <a:ext cx="1107996" cy="368300"/>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背景</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5"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36"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14"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17" name="文本框 16"/>
          <p:cNvSpPr txBox="1"/>
          <p:nvPr/>
        </p:nvSpPr>
        <p:spPr>
          <a:xfrm>
            <a:off x="1346783" y="1943504"/>
            <a:ext cx="7136477" cy="4739759"/>
          </a:xfrm>
          <a:prstGeom prst="rect">
            <a:avLst/>
          </a:prstGeom>
          <a:noFill/>
        </p:spPr>
        <p:txBody>
          <a:bodyPr wrap="square" rtlCol="0">
            <a:spAutoFit/>
          </a:bodyPr>
          <a:lstStyle/>
          <a:p>
            <a:pPr marL="285750" indent="-285750">
              <a:buBlip>
                <a:blip r:embed="rId2"/>
              </a:buBlip>
            </a:pPr>
            <a:r>
              <a:rPr lang="zh-CN" altLang="en-US" sz="2200" b="1" dirty="0">
                <a:latin typeface="华文楷体" panose="02010600040101010101" pitchFamily="2" charset="-122"/>
                <a:ea typeface="华文楷体" panose="02010600040101010101" pitchFamily="2" charset="-122"/>
              </a:rPr>
              <a:t>合成孔径雷达</a:t>
            </a:r>
            <a:endParaRPr lang="en-US" altLang="zh-CN" sz="2200" b="1" dirty="0">
              <a:latin typeface="华文楷体" panose="02010600040101010101" pitchFamily="2" charset="-122"/>
              <a:ea typeface="华文楷体" panose="02010600040101010101" pitchFamily="2" charset="-122"/>
            </a:endParaRPr>
          </a:p>
          <a:p>
            <a:pPr marL="285750" indent="-285750">
              <a:buBlip>
                <a:blip r:embed="rId2"/>
              </a:buBlip>
            </a:pPr>
            <a:endParaRPr lang="en-US" altLang="zh-CN" sz="2200" b="1" dirty="0">
              <a:latin typeface="华文楷体" panose="02010600040101010101" pitchFamily="2" charset="-122"/>
              <a:ea typeface="华文楷体" panose="02010600040101010101" pitchFamily="2" charset="-122"/>
            </a:endParaRPr>
          </a:p>
          <a:p>
            <a:endParaRPr lang="en-US" altLang="zh-CN" sz="2200" b="1" dirty="0">
              <a:latin typeface="华文楷体" panose="02010600040101010101" pitchFamily="2" charset="-122"/>
              <a:ea typeface="华文楷体" panose="02010600040101010101" pitchFamily="2" charset="-122"/>
            </a:endParaRPr>
          </a:p>
          <a:p>
            <a:endParaRPr lang="en-US" altLang="zh-CN" sz="2200" b="1" dirty="0">
              <a:latin typeface="华文楷体" panose="02010600040101010101" pitchFamily="2" charset="-122"/>
              <a:ea typeface="华文楷体" panose="02010600040101010101" pitchFamily="2" charset="-122"/>
            </a:endParaRPr>
          </a:p>
          <a:p>
            <a:pPr marL="285750" indent="-285750">
              <a:buBlip>
                <a:blip r:embed="rId2"/>
              </a:buBlip>
            </a:pPr>
            <a:endParaRPr lang="en-US" altLang="zh-CN" sz="2200" b="1" dirty="0">
              <a:latin typeface="华文楷体" panose="02010600040101010101" pitchFamily="2" charset="-122"/>
              <a:ea typeface="华文楷体" panose="02010600040101010101" pitchFamily="2" charset="-122"/>
            </a:endParaRPr>
          </a:p>
          <a:p>
            <a:pPr marL="285750" indent="-285750">
              <a:buBlip>
                <a:blip r:embed="rId2"/>
              </a:buBlip>
            </a:pPr>
            <a:r>
              <a:rPr lang="zh-CN" altLang="en-US" sz="2200" b="1" dirty="0">
                <a:latin typeface="华文楷体" panose="02010600040101010101" pitchFamily="2" charset="-122"/>
                <a:ea typeface="华文楷体" panose="02010600040101010101" pitchFamily="2" charset="-122"/>
              </a:rPr>
              <a:t>噪声污染</a:t>
            </a:r>
            <a:endParaRPr lang="en-US" altLang="zh-CN" sz="2200" b="1" dirty="0">
              <a:latin typeface="华文楷体" panose="02010600040101010101" pitchFamily="2" charset="-122"/>
              <a:ea typeface="华文楷体" panose="02010600040101010101" pitchFamily="2" charset="-122"/>
            </a:endParaRPr>
          </a:p>
          <a:p>
            <a:pPr marL="285750" indent="-285750">
              <a:buBlip>
                <a:blip r:embed="rId2"/>
              </a:buBlip>
            </a:pPr>
            <a:endParaRPr lang="en-US" altLang="zh-CN" sz="2200" b="1" dirty="0">
              <a:latin typeface="华文楷体" panose="02010600040101010101" pitchFamily="2" charset="-122"/>
              <a:ea typeface="华文楷体" panose="02010600040101010101" pitchFamily="2" charset="-122"/>
            </a:endParaRPr>
          </a:p>
          <a:p>
            <a:pPr marL="285750" indent="-285750">
              <a:buBlip>
                <a:blip r:embed="rId2"/>
              </a:buBlip>
            </a:pPr>
            <a:endParaRPr lang="en-US" altLang="zh-CN" sz="2200" b="1" dirty="0">
              <a:latin typeface="华文楷体" panose="02010600040101010101" pitchFamily="2" charset="-122"/>
              <a:ea typeface="华文楷体" panose="02010600040101010101" pitchFamily="2" charset="-122"/>
            </a:endParaRPr>
          </a:p>
          <a:p>
            <a:pPr marL="285750" indent="-285750">
              <a:buBlip>
                <a:blip r:embed="rId2"/>
              </a:buBlip>
            </a:pPr>
            <a:endParaRPr lang="en-US" altLang="zh-CN" sz="2200" b="1" dirty="0">
              <a:latin typeface="华文楷体" panose="02010600040101010101" pitchFamily="2" charset="-122"/>
              <a:ea typeface="华文楷体" panose="02010600040101010101" pitchFamily="2" charset="-122"/>
            </a:endParaRPr>
          </a:p>
          <a:p>
            <a:pPr marL="285750" indent="-285750">
              <a:buBlip>
                <a:blip r:embed="rId2"/>
              </a:buBlip>
            </a:pPr>
            <a:endParaRPr lang="en-US" altLang="zh-CN" sz="2200" b="1" dirty="0">
              <a:latin typeface="华文楷体" panose="02010600040101010101" pitchFamily="2" charset="-122"/>
              <a:ea typeface="华文楷体" panose="02010600040101010101" pitchFamily="2" charset="-122"/>
            </a:endParaRPr>
          </a:p>
          <a:p>
            <a:pPr marL="285750" indent="-285750">
              <a:buBlip>
                <a:blip r:embed="rId2"/>
              </a:buBlip>
            </a:pPr>
            <a:r>
              <a:rPr lang="zh-CN" altLang="en-US" sz="2000" b="1" dirty="0">
                <a:latin typeface="华文楷体" panose="02010600040101010101" pitchFamily="2" charset="-122"/>
                <a:ea typeface="华文楷体" panose="02010600040101010101" pitchFamily="2" charset="-122"/>
              </a:rPr>
              <a:t>研究现状</a:t>
            </a:r>
            <a:endParaRPr lang="en-US" altLang="zh-CN" sz="2000" b="1" dirty="0">
              <a:latin typeface="华文楷体" panose="02010600040101010101" pitchFamily="2" charset="-122"/>
              <a:ea typeface="华文楷体" panose="02010600040101010101" pitchFamily="2" charset="-122"/>
            </a:endParaRPr>
          </a:p>
          <a:p>
            <a:pPr marL="285750" indent="-285750">
              <a:buBlip>
                <a:blip r:embed="rId2"/>
              </a:buBlip>
            </a:pPr>
            <a:endParaRPr lang="zh-CN" altLang="en-US" sz="2000" b="1" dirty="0">
              <a:latin typeface="华文楷体" panose="02010600040101010101" pitchFamily="2" charset="-122"/>
              <a:ea typeface="华文楷体" panose="02010600040101010101" pitchFamily="2" charset="-122"/>
            </a:endParaRPr>
          </a:p>
          <a:p>
            <a:pPr marL="285750" indent="-285750">
              <a:buBlip>
                <a:blip r:embed="rId2"/>
              </a:buBlip>
            </a:pPr>
            <a:endParaRPr lang="en-US" altLang="zh-CN" sz="2000" b="1" dirty="0">
              <a:latin typeface="华文楷体" panose="02010600040101010101" pitchFamily="2" charset="-122"/>
              <a:ea typeface="华文楷体" panose="02010600040101010101" pitchFamily="2" charset="-122"/>
            </a:endParaRPr>
          </a:p>
          <a:p>
            <a:pPr marL="285750" indent="-285750">
              <a:buBlip>
                <a:blip r:embed="rId2"/>
              </a:buBlip>
            </a:pPr>
            <a:endParaRPr lang="en-US" altLang="zh-CN" sz="2000" b="1" dirty="0">
              <a:latin typeface="华文楷体" panose="02010600040101010101" pitchFamily="2" charset="-122"/>
              <a:ea typeface="华文楷体" panose="02010600040101010101" pitchFamily="2" charset="-122"/>
            </a:endParaRPr>
          </a:p>
        </p:txBody>
      </p:sp>
      <p:sp>
        <p:nvSpPr>
          <p:cNvPr id="18" name="TextBox 30"/>
          <p:cNvSpPr>
            <a:spLocks noChangeArrowheads="1"/>
          </p:cNvSpPr>
          <p:nvPr/>
        </p:nvSpPr>
        <p:spPr bwMode="auto">
          <a:xfrm>
            <a:off x="1523999" y="1277026"/>
            <a:ext cx="4160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背景</a:t>
            </a:r>
            <a:r>
              <a:rPr lang="en-US" altLang="zh-CN" sz="2400" b="1" dirty="0">
                <a:solidFill>
                  <a:srgbClr val="3F3F3F"/>
                </a:solidFill>
                <a:ea typeface="华文楷体" panose="02010600040101010101" pitchFamily="2" charset="-122"/>
              </a:rPr>
              <a:t>/</a:t>
            </a:r>
            <a:r>
              <a:rPr lang="zh-CN" altLang="en-US" sz="2400" b="1" dirty="0">
                <a:solidFill>
                  <a:srgbClr val="3F3F3F"/>
                </a:solidFill>
                <a:ea typeface="华文楷体" panose="02010600040101010101" pitchFamily="2" charset="-122"/>
              </a:rPr>
              <a:t>动机</a:t>
            </a:r>
            <a:endParaRPr lang="en-US" altLang="zh-CN" sz="2400" b="1" dirty="0">
              <a:solidFill>
                <a:srgbClr val="3F3F3F"/>
              </a:solidFill>
              <a:ea typeface="华文楷体" panose="02010600040101010101" pitchFamily="2" charset="-122"/>
            </a:endParaRPr>
          </a:p>
        </p:txBody>
      </p:sp>
      <p:sp>
        <p:nvSpPr>
          <p:cNvPr id="19"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文本框 5"/>
          <p:cNvSpPr txBox="1"/>
          <p:nvPr/>
        </p:nvSpPr>
        <p:spPr>
          <a:xfrm>
            <a:off x="1624461" y="2330769"/>
            <a:ext cx="9220756" cy="923330"/>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合成孔径雷达（</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）是一种重要的遥感技术，在农业、地质和海洋学等领域有着广泛的应用。随着合成孔径雷达技术的进步，存储和传输的数据量迅速增加，迫切需要更有效的</a:t>
            </a:r>
            <a:r>
              <a:rPr lang="en-US" altLang="zh-CN" dirty="0">
                <a:solidFill>
                  <a:srgbClr val="FF0000"/>
                </a:solidFill>
                <a:latin typeface="华文楷体" panose="02010600040101010101" pitchFamily="2" charset="-122"/>
                <a:ea typeface="华文楷体" panose="02010600040101010101" pitchFamily="2" charset="-122"/>
              </a:rPr>
              <a:t>SAR</a:t>
            </a:r>
            <a:r>
              <a:rPr lang="zh-CN" altLang="en-US" dirty="0">
                <a:solidFill>
                  <a:srgbClr val="FF0000"/>
                </a:solidFill>
                <a:latin typeface="华文楷体" panose="02010600040101010101" pitchFamily="2" charset="-122"/>
                <a:ea typeface="华文楷体" panose="02010600040101010101" pitchFamily="2" charset="-122"/>
              </a:rPr>
              <a:t>图像压缩技术。</a:t>
            </a:r>
            <a:endParaRPr lang="zh-CN" altLang="en-US" dirty="0">
              <a:solidFill>
                <a:srgbClr val="FF0000"/>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1624460" y="3952003"/>
            <a:ext cx="9043540" cy="64633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然而，</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图像由于其固有特性而一直受到斑点噪声的破坏，导致后续高级任务的性能下降。注意到，</a:t>
            </a:r>
            <a:r>
              <a:rPr lang="zh-CN" altLang="en-US" dirty="0">
                <a:solidFill>
                  <a:srgbClr val="FF0000"/>
                </a:solidFill>
                <a:latin typeface="华文楷体" panose="02010600040101010101" pitchFamily="2" charset="-122"/>
                <a:ea typeface="华文楷体" panose="02010600040101010101" pitchFamily="2" charset="-122"/>
              </a:rPr>
              <a:t>真实</a:t>
            </a:r>
            <a:r>
              <a:rPr lang="en-US" altLang="zh-CN" dirty="0">
                <a:solidFill>
                  <a:srgbClr val="FF0000"/>
                </a:solidFill>
                <a:latin typeface="华文楷体" panose="02010600040101010101" pitchFamily="2" charset="-122"/>
                <a:ea typeface="华文楷体" panose="02010600040101010101" pitchFamily="2" charset="-122"/>
              </a:rPr>
              <a:t>SAR</a:t>
            </a:r>
            <a:r>
              <a:rPr lang="zh-CN" altLang="en-US" dirty="0">
                <a:solidFill>
                  <a:srgbClr val="FF0000"/>
                </a:solidFill>
                <a:latin typeface="华文楷体" panose="02010600040101010101" pitchFamily="2" charset="-122"/>
                <a:ea typeface="华文楷体" panose="02010600040101010101" pitchFamily="2" charset="-122"/>
              </a:rPr>
              <a:t>图像是不存在干净图像（</a:t>
            </a:r>
            <a:r>
              <a:rPr lang="en-US" altLang="zh-CN" dirty="0">
                <a:solidFill>
                  <a:srgbClr val="FF0000"/>
                </a:solidFill>
                <a:latin typeface="华文楷体" panose="02010600040101010101" pitchFamily="2" charset="-122"/>
                <a:ea typeface="华文楷体" panose="02010600040101010101" pitchFamily="2" charset="-122"/>
              </a:rPr>
              <a:t>ground truth</a:t>
            </a:r>
            <a:r>
              <a:rPr lang="zh-CN" altLang="en-US" dirty="0">
                <a:solidFill>
                  <a:srgbClr val="FF0000"/>
                </a:solidFill>
                <a:latin typeface="华文楷体" panose="02010600040101010101" pitchFamily="2" charset="-122"/>
                <a:ea typeface="华文楷体" panose="02010600040101010101" pitchFamily="2" charset="-122"/>
              </a:rPr>
              <a:t>）的。</a:t>
            </a:r>
            <a:endParaRPr lang="zh-CN" altLang="en-US" dirty="0">
              <a:solidFill>
                <a:srgbClr val="FF0000"/>
              </a:solidFill>
            </a:endParaRPr>
          </a:p>
        </p:txBody>
      </p:sp>
      <p:sp>
        <p:nvSpPr>
          <p:cNvPr id="8" name="文本框 7"/>
          <p:cNvSpPr txBox="1"/>
          <p:nvPr/>
        </p:nvSpPr>
        <p:spPr>
          <a:xfrm>
            <a:off x="1624461" y="5624263"/>
            <a:ext cx="9043539" cy="923330"/>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现有的</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图像压缩网络没有考虑散斑噪声的影响，这导致在压缩时占用了额外的比特来存储噪声，不仅降低了压缩效率，恢复出的图片也仍然带噪声。受此启发，我们将研究</a:t>
            </a:r>
            <a:r>
              <a:rPr lang="zh-CN" altLang="en-US" dirty="0">
                <a:solidFill>
                  <a:srgbClr val="FF0000"/>
                </a:solidFill>
                <a:latin typeface="华文楷体" panose="02010600040101010101" pitchFamily="2" charset="-122"/>
                <a:ea typeface="华文楷体" panose="02010600040101010101" pitchFamily="2" charset="-122"/>
              </a:rPr>
              <a:t>如何有效地对</a:t>
            </a:r>
            <a:r>
              <a:rPr lang="en-US" altLang="zh-CN" dirty="0">
                <a:solidFill>
                  <a:srgbClr val="FF0000"/>
                </a:solidFill>
                <a:latin typeface="华文楷体" panose="02010600040101010101" pitchFamily="2" charset="-122"/>
                <a:ea typeface="华文楷体" panose="02010600040101010101" pitchFamily="2" charset="-122"/>
              </a:rPr>
              <a:t>SAR</a:t>
            </a:r>
            <a:r>
              <a:rPr lang="zh-CN" altLang="en-US" dirty="0">
                <a:solidFill>
                  <a:srgbClr val="FF0000"/>
                </a:solidFill>
                <a:latin typeface="华文楷体" panose="02010600040101010101" pitchFamily="2" charset="-122"/>
                <a:ea typeface="华文楷体" panose="02010600040101010101" pitchFamily="2" charset="-122"/>
              </a:rPr>
              <a:t>图像进行联合压缩去噪。</a:t>
            </a:r>
            <a:endParaRPr lang="zh-CN" altLang="en-US"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3</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2</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1</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3" name="文本框 12"/>
          <p:cNvSpPr>
            <a:spLocks noChangeArrowheads="1"/>
          </p:cNvSpPr>
          <p:nvPr/>
        </p:nvSpPr>
        <p:spPr bwMode="auto">
          <a:xfrm>
            <a:off x="4777474" y="335850"/>
            <a:ext cx="1107996" cy="3683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问题汇总</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4" name="文本框 12"/>
          <p:cNvSpPr>
            <a:spLocks noChangeArrowheads="1"/>
          </p:cNvSpPr>
          <p:nvPr/>
        </p:nvSpPr>
        <p:spPr bwMode="auto">
          <a:xfrm>
            <a:off x="10317454" y="330201"/>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5</a:t>
            </a:r>
            <a:endParaRPr lang="zh-CN" altLang="en-US" dirty="0">
              <a:solidFill>
                <a:schemeClr val="tx1">
                  <a:lumMod val="50000"/>
                  <a:lumOff val="50000"/>
                </a:schemeClr>
              </a:solidFill>
            </a:endParaRPr>
          </a:p>
        </p:txBody>
      </p:sp>
      <p:sp>
        <p:nvSpPr>
          <p:cNvPr id="15" name="文本框 12"/>
          <p:cNvSpPr>
            <a:spLocks noChangeArrowheads="1"/>
          </p:cNvSpPr>
          <p:nvPr/>
        </p:nvSpPr>
        <p:spPr bwMode="auto">
          <a:xfrm>
            <a:off x="9209458" y="3353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问题</a:t>
            </a:r>
            <a:r>
              <a:rPr lang="en-US" altLang="zh-CN" dirty="0">
                <a:solidFill>
                  <a:schemeClr val="bg1"/>
                </a:solidFill>
                <a:latin typeface="华文楷体" panose="02010600040101010101" pitchFamily="2" charset="-122"/>
                <a:ea typeface="华文楷体" panose="02010600040101010101" pitchFamily="2" charset="-122"/>
              </a:rPr>
              <a:t>4</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6" name="TextBox 30"/>
          <p:cNvSpPr>
            <a:spLocks noChangeArrowheads="1"/>
          </p:cNvSpPr>
          <p:nvPr/>
        </p:nvSpPr>
        <p:spPr bwMode="auto">
          <a:xfrm>
            <a:off x="1523998" y="1277026"/>
            <a:ext cx="9829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en-US" altLang="zh-CN" sz="2000" b="1" dirty="0">
                <a:solidFill>
                  <a:srgbClr val="3F3F3F"/>
                </a:solidFill>
                <a:ea typeface="华文楷体" panose="02010600040101010101" pitchFamily="2" charset="-122"/>
              </a:rPr>
              <a:t>SAR</a:t>
            </a:r>
            <a:r>
              <a:rPr lang="zh-CN" altLang="en-US" sz="2000" b="1" dirty="0">
                <a:solidFill>
                  <a:srgbClr val="3F3F3F"/>
                </a:solidFill>
                <a:ea typeface="华文楷体" panose="02010600040101010101" pitchFamily="2" charset="-122"/>
              </a:rPr>
              <a:t>图像的噪声的产生机理是什么？为什么会被建模成乘性噪声？（郑子恒）</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文本框 20"/>
          <p:cNvSpPr txBox="1"/>
          <p:nvPr/>
        </p:nvSpPr>
        <p:spPr>
          <a:xfrm>
            <a:off x="1523998" y="1774995"/>
            <a:ext cx="9901454" cy="4247317"/>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在本工作中，</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的斑点噪声被建模为简单的乘性</a:t>
            </a:r>
            <a:r>
              <a:rPr lang="en-US" altLang="zh-CN" dirty="0">
                <a:latin typeface="华文楷体" panose="02010600040101010101" pitchFamily="2" charset="-122"/>
                <a:ea typeface="华文楷体" panose="02010600040101010101" pitchFamily="2" charset="-122"/>
              </a:rPr>
              <a:t>GAMMA</a:t>
            </a:r>
            <a:r>
              <a:rPr lang="zh-CN" altLang="en-US" dirty="0">
                <a:latin typeface="华文楷体" panose="02010600040101010101" pitchFamily="2" charset="-122"/>
                <a:ea typeface="华文楷体" panose="02010600040101010101" pitchFamily="2" charset="-122"/>
              </a:rPr>
              <a:t>噪声，这是一种特殊情况，如下是完整推导：</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合成孔径雷达有参数</a:t>
            </a:r>
            <a:r>
              <a:rPr lang="en-US" altLang="zh-CN" dirty="0">
                <a:latin typeface="华文楷体" panose="02010600040101010101" pitchFamily="2" charset="-122"/>
                <a:ea typeface="华文楷体" panose="02010600040101010101" pitchFamily="2" charset="-122"/>
              </a:rPr>
              <a:t>L</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looks</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D</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channels</a:t>
            </a:r>
            <a:r>
              <a:rPr lang="zh-CN" altLang="en-US" dirty="0">
                <a:latin typeface="华文楷体" panose="02010600040101010101" pitchFamily="2" charset="-122"/>
                <a:ea typeface="华文楷体" panose="02010600040101010101" pitchFamily="2" charset="-122"/>
              </a:rPr>
              <a:t>），首先考虑单视 </a:t>
            </a:r>
            <a:r>
              <a:rPr lang="en-US" altLang="zh-CN" dirty="0">
                <a:latin typeface="华文楷体" panose="02010600040101010101" pitchFamily="2" charset="-122"/>
                <a:ea typeface="华文楷体" panose="02010600040101010101" pitchFamily="2" charset="-122"/>
              </a:rPr>
              <a:t>SAR </a:t>
            </a:r>
            <a:r>
              <a:rPr lang="zh-CN" altLang="en-US" dirty="0">
                <a:latin typeface="华文楷体" panose="02010600040101010101" pitchFamily="2" charset="-122"/>
                <a:ea typeface="华文楷体" panose="02010600040101010101" pitchFamily="2" charset="-122"/>
              </a:rPr>
              <a:t>复图像（</a:t>
            </a:r>
            <a:r>
              <a:rPr lang="en-US" altLang="zh-CN" dirty="0">
                <a:latin typeface="华文楷体" panose="02010600040101010101" pitchFamily="2" charset="-122"/>
                <a:ea typeface="华文楷体" panose="02010600040101010101" pitchFamily="2" charset="-122"/>
              </a:rPr>
              <a:t>SLC</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L=1</a:t>
            </a:r>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SLC</a:t>
            </a:r>
            <a:r>
              <a:rPr lang="zh-CN" altLang="en-US" b="1"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在每个像素 </a:t>
            </a:r>
            <a:r>
              <a:rPr lang="en-US" altLang="zh-CN" dirty="0">
                <a:latin typeface="华文楷体" panose="02010600040101010101" pitchFamily="2" charset="-122"/>
                <a:ea typeface="华文楷体" panose="02010600040101010101" pitchFamily="2" charset="-122"/>
              </a:rPr>
              <a:t>x </a:t>
            </a:r>
            <a:r>
              <a:rPr lang="zh-CN" altLang="en-US" dirty="0">
                <a:latin typeface="华文楷体" panose="02010600040101010101" pitchFamily="2" charset="-122"/>
                <a:ea typeface="华文楷体" panose="02010600040101010101" pitchFamily="2" charset="-122"/>
              </a:rPr>
              <a:t>处形成 </a:t>
            </a:r>
            <a:r>
              <a:rPr lang="en-US" altLang="zh-CN" dirty="0">
                <a:latin typeface="华文楷体" panose="02010600040101010101" pitchFamily="2" charset="-122"/>
                <a:ea typeface="华文楷体" panose="02010600040101010101" pitchFamily="2" charset="-122"/>
              </a:rPr>
              <a:t>D </a:t>
            </a:r>
            <a:r>
              <a:rPr lang="zh-CN" altLang="en-US" dirty="0">
                <a:latin typeface="华文楷体" panose="02010600040101010101" pitchFamily="2" charset="-122"/>
                <a:ea typeface="华文楷体" panose="02010600040101010101" pitchFamily="2" charset="-122"/>
              </a:rPr>
              <a:t>维散射矢量 </a:t>
            </a:r>
            <a:r>
              <a:rPr lang="en-US" altLang="zh-CN" b="1" dirty="0">
                <a:latin typeface="华文楷体" panose="02010600040101010101" pitchFamily="2" charset="-122"/>
                <a:ea typeface="华文楷体" panose="02010600040101010101" pitchFamily="2" charset="-122"/>
              </a:rPr>
              <a:t>k</a:t>
            </a:r>
            <a:r>
              <a:rPr lang="zh-CN" altLang="en-US" dirty="0">
                <a:latin typeface="华文楷体" panose="02010600040101010101" pitchFamily="2" charset="-122"/>
                <a:ea typeface="华文楷体" panose="02010600040101010101" pitchFamily="2" charset="-122"/>
              </a:rPr>
              <a:t>，对应于位置 </a:t>
            </a:r>
            <a:r>
              <a:rPr lang="en-US" altLang="zh-CN" dirty="0">
                <a:latin typeface="华文楷体" panose="02010600040101010101" pitchFamily="2" charset="-122"/>
                <a:ea typeface="华文楷体" panose="02010600040101010101" pitchFamily="2" charset="-122"/>
              </a:rPr>
              <a:t>x </a:t>
            </a:r>
            <a:r>
              <a:rPr lang="zh-CN" altLang="en-US" dirty="0">
                <a:latin typeface="华文楷体" panose="02010600040101010101" pitchFamily="2" charset="-122"/>
                <a:ea typeface="华文楷体" panose="02010600040101010101" pitchFamily="2" charset="-122"/>
              </a:rPr>
              <a:t>处不同采集下得到的复振幅。在</a:t>
            </a:r>
            <a:r>
              <a:rPr lang="en-US" altLang="zh-CN" dirty="0">
                <a:latin typeface="华文楷体" panose="02010600040101010101" pitchFamily="2" charset="-122"/>
                <a:ea typeface="华文楷体" panose="02010600040101010101" pitchFamily="2" charset="-122"/>
              </a:rPr>
              <a:t>fully developed</a:t>
            </a:r>
            <a:r>
              <a:rPr lang="zh-CN" altLang="en-US" dirty="0">
                <a:latin typeface="华文楷体" panose="02010600040101010101" pitchFamily="2" charset="-122"/>
                <a:ea typeface="华文楷体" panose="02010600040101010101" pitchFamily="2" charset="-122"/>
              </a:rPr>
              <a:t>的假设下，如此形成的散射矢量 </a:t>
            </a:r>
            <a:r>
              <a:rPr lang="en-US" altLang="zh-CN" b="1" dirty="0">
                <a:latin typeface="华文楷体" panose="02010600040101010101" pitchFamily="2" charset="-122"/>
                <a:ea typeface="华文楷体" panose="02010600040101010101" pitchFamily="2" charset="-122"/>
              </a:rPr>
              <a:t>k</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遵循 </a:t>
            </a:r>
            <a:r>
              <a:rPr lang="en-US" altLang="zh-CN" dirty="0">
                <a:latin typeface="华文楷体" panose="02010600040101010101" pitchFamily="2" charset="-122"/>
                <a:ea typeface="华文楷体" panose="02010600040101010101" pitchFamily="2" charset="-122"/>
              </a:rPr>
              <a:t>D </a:t>
            </a:r>
            <a:r>
              <a:rPr lang="zh-CN" altLang="en-US" dirty="0">
                <a:latin typeface="华文楷体" panose="02010600040101010101" pitchFamily="2" charset="-122"/>
                <a:ea typeface="华文楷体" panose="02010600040101010101" pitchFamily="2" charset="-122"/>
              </a:rPr>
              <a:t>维圆形复高斯分布</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当</a:t>
            </a:r>
            <a:r>
              <a:rPr lang="en-US" altLang="zh-CN" b="1" dirty="0">
                <a:latin typeface="华文楷体" panose="02010600040101010101" pitchFamily="2" charset="-122"/>
                <a:ea typeface="华文楷体" panose="02010600040101010101" pitchFamily="2" charset="-122"/>
              </a:rPr>
              <a:t>D=1</a:t>
            </a:r>
            <a:r>
              <a:rPr lang="zh-CN" altLang="en-US" b="1" dirty="0">
                <a:latin typeface="华文楷体" panose="02010600040101010101" pitchFamily="2" charset="-122"/>
                <a:ea typeface="华文楷体" panose="02010600040101010101" pitchFamily="2" charset="-122"/>
              </a:rPr>
              <a:t>时</a:t>
            </a:r>
            <a:r>
              <a:rPr lang="zh-CN" altLang="en-US" dirty="0">
                <a:latin typeface="华文楷体" panose="02010600040101010101" pitchFamily="2" charset="-122"/>
                <a:ea typeface="华文楷体" panose="02010600040101010101" pitchFamily="2" charset="-122"/>
              </a:rPr>
              <a:t>，矢量</a:t>
            </a:r>
            <a:r>
              <a:rPr lang="en-US" altLang="zh-CN" dirty="0">
                <a:latin typeface="华文楷体" panose="02010600040101010101" pitchFamily="2" charset="-122"/>
                <a:ea typeface="华文楷体" panose="02010600040101010101" pitchFamily="2" charset="-122"/>
              </a:rPr>
              <a:t>k</a:t>
            </a:r>
            <a:r>
              <a:rPr lang="zh-CN" altLang="en-US" dirty="0">
                <a:latin typeface="华文楷体" panose="02010600040101010101" pitchFamily="2" charset="-122"/>
                <a:ea typeface="华文楷体" panose="02010600040101010101" pitchFamily="2" charset="-122"/>
              </a:rPr>
              <a:t>退化为标量</a:t>
            </a:r>
            <a:r>
              <a:rPr lang="en-US" altLang="zh-CN" dirty="0">
                <a:latin typeface="华文楷体" panose="02010600040101010101" pitchFamily="2" charset="-122"/>
                <a:ea typeface="华文楷体" panose="02010600040101010101" pitchFamily="2" charset="-122"/>
              </a:rPr>
              <a:t>z</a:t>
            </a:r>
            <a:r>
              <a:rPr lang="zh-CN" altLang="en-US" dirty="0">
                <a:latin typeface="华文楷体" panose="02010600040101010101" pitchFamily="2" charset="-122"/>
                <a:ea typeface="华文楷体" panose="02010600040101010101" pitchFamily="2" charset="-122"/>
              </a:rPr>
              <a:t>，其中 </a:t>
            </a:r>
            <a:r>
              <a:rPr lang="en-US" altLang="zh-CN" dirty="0">
                <a:latin typeface="华文楷体" panose="02010600040101010101" pitchFamily="2" charset="-122"/>
                <a:ea typeface="华文楷体" panose="02010600040101010101" pitchFamily="2" charset="-122"/>
              </a:rPr>
              <a:t>z </a:t>
            </a:r>
            <a:r>
              <a:rPr lang="zh-CN" altLang="en-US" dirty="0">
                <a:latin typeface="华文楷体" panose="02010600040101010101" pitchFamily="2" charset="-122"/>
                <a:ea typeface="华文楷体" panose="02010600040101010101" pitchFamily="2" charset="-122"/>
              </a:rPr>
              <a:t>遵循零均值复圆形高斯分布，且相位服从均匀分布，因此只有模</a:t>
            </a:r>
            <a:r>
              <a:rPr lang="en-US" altLang="zh-CN" dirty="0">
                <a:latin typeface="华文楷体" panose="02010600040101010101" pitchFamily="2" charset="-122"/>
                <a:ea typeface="华文楷体" panose="02010600040101010101" pitchFamily="2" charset="-122"/>
              </a:rPr>
              <a:t>|z|</a:t>
            </a:r>
            <a:r>
              <a:rPr lang="zh-CN" altLang="en-US" dirty="0">
                <a:latin typeface="华文楷体" panose="02010600040101010101" pitchFamily="2" charset="-122"/>
                <a:ea typeface="华文楷体" panose="02010600040101010101" pitchFamily="2" charset="-122"/>
              </a:rPr>
              <a:t>具有信息量（振幅），服从如下分布：</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MLC</a:t>
            </a:r>
            <a:r>
              <a:rPr lang="zh-CN" altLang="en-US" b="1"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现在考虑多视</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a:t>
            </a:r>
            <a:r>
              <a:rPr lang="en-US" altLang="zh-CN" dirty="0" err="1">
                <a:latin typeface="华文楷体" panose="02010600040101010101" pitchFamily="2" charset="-122"/>
                <a:ea typeface="华文楷体" panose="02010600040101010101" pitchFamily="2" charset="-122"/>
              </a:rPr>
              <a:t>Multilook</a:t>
            </a:r>
            <a:r>
              <a:rPr lang="en-US" altLang="zh-CN" dirty="0">
                <a:latin typeface="华文楷体" panose="02010600040101010101" pitchFamily="2" charset="-122"/>
                <a:ea typeface="华文楷体" panose="02010600040101010101" pitchFamily="2" charset="-122"/>
              </a:rPr>
              <a:t> SAR Images</a:t>
            </a:r>
            <a:r>
              <a:rPr lang="zh-CN" altLang="en-US" dirty="0">
                <a:latin typeface="华文楷体" panose="02010600040101010101" pitchFamily="2" charset="-122"/>
                <a:ea typeface="华文楷体" panose="02010600040101010101" pitchFamily="2" charset="-122"/>
              </a:rPr>
              <a:t>），多视复数 图像是通过计算以像素 </a:t>
            </a:r>
            <a:r>
              <a:rPr lang="en-US" altLang="zh-CN" dirty="0">
                <a:latin typeface="华文楷体" panose="02010600040101010101" pitchFamily="2" charset="-122"/>
                <a:ea typeface="华文楷体" panose="02010600040101010101" pitchFamily="2" charset="-122"/>
              </a:rPr>
              <a:t>x </a:t>
            </a:r>
            <a:r>
              <a:rPr lang="zh-CN" altLang="en-US" dirty="0">
                <a:latin typeface="华文楷体" panose="02010600040101010101" pitchFamily="2" charset="-122"/>
                <a:ea typeface="华文楷体" panose="02010600040101010101" pitchFamily="2" charset="-122"/>
              </a:rPr>
              <a:t>为中心的空间邻域的 </a:t>
            </a:r>
            <a:r>
              <a:rPr lang="en-US" altLang="zh-CN" dirty="0">
                <a:latin typeface="华文楷体" panose="02010600040101010101" pitchFamily="2" charset="-122"/>
                <a:ea typeface="华文楷体" panose="02010600040101010101" pitchFamily="2" charset="-122"/>
              </a:rPr>
              <a:t>L </a:t>
            </a:r>
            <a:r>
              <a:rPr lang="zh-CN" altLang="en-US" dirty="0">
                <a:latin typeface="华文楷体" panose="02010600040101010101" pitchFamily="2" charset="-122"/>
                <a:ea typeface="华文楷体" panose="02010600040101010101" pitchFamily="2" charset="-122"/>
              </a:rPr>
              <a:t>个散射向量 </a:t>
            </a:r>
            <a:r>
              <a:rPr lang="en-US" altLang="zh-CN" b="1" dirty="0">
                <a:latin typeface="华文楷体" panose="02010600040101010101" pitchFamily="2" charset="-122"/>
                <a:ea typeface="华文楷体" panose="02010600040101010101" pitchFamily="2" charset="-122"/>
              </a:rPr>
              <a:t>k(1),..., k(L) </a:t>
            </a:r>
            <a:r>
              <a:rPr lang="zh-CN" altLang="en-US" dirty="0">
                <a:latin typeface="华文楷体" panose="02010600040101010101" pitchFamily="2" charset="-122"/>
                <a:ea typeface="华文楷体" panose="02010600040101010101" pitchFamily="2" charset="-122"/>
              </a:rPr>
              <a:t>的样本协方差矩阵得出的：</a:t>
            </a:r>
            <a:endParaRPr lang="en-US" altLang="zh-CN"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4385772" y="3668155"/>
            <a:ext cx="3420456" cy="678437"/>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4513897" y="4863951"/>
            <a:ext cx="3164206" cy="629345"/>
          </a:xfrm>
          <a:prstGeom prst="rect">
            <a:avLst/>
          </a:prstGeom>
        </p:spPr>
      </p:pic>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4901087" y="5925488"/>
            <a:ext cx="2389823" cy="76197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3</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2</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1</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3" name="文本框 12"/>
          <p:cNvSpPr>
            <a:spLocks noChangeArrowheads="1"/>
          </p:cNvSpPr>
          <p:nvPr/>
        </p:nvSpPr>
        <p:spPr bwMode="auto">
          <a:xfrm>
            <a:off x="4777474" y="335850"/>
            <a:ext cx="1107996" cy="3683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问题汇总</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4" name="文本框 12"/>
          <p:cNvSpPr>
            <a:spLocks noChangeArrowheads="1"/>
          </p:cNvSpPr>
          <p:nvPr/>
        </p:nvSpPr>
        <p:spPr bwMode="auto">
          <a:xfrm>
            <a:off x="10317454" y="330201"/>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5</a:t>
            </a:r>
            <a:endParaRPr lang="zh-CN" altLang="en-US" dirty="0">
              <a:solidFill>
                <a:schemeClr val="tx1">
                  <a:lumMod val="50000"/>
                  <a:lumOff val="50000"/>
                </a:schemeClr>
              </a:solidFill>
            </a:endParaRPr>
          </a:p>
        </p:txBody>
      </p:sp>
      <p:sp>
        <p:nvSpPr>
          <p:cNvPr id="15" name="文本框 12"/>
          <p:cNvSpPr>
            <a:spLocks noChangeArrowheads="1"/>
          </p:cNvSpPr>
          <p:nvPr/>
        </p:nvSpPr>
        <p:spPr bwMode="auto">
          <a:xfrm>
            <a:off x="9209458" y="3353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bg1"/>
                </a:solidFill>
                <a:latin typeface="华文楷体" panose="02010600040101010101" pitchFamily="2" charset="-122"/>
                <a:ea typeface="华文楷体" panose="02010600040101010101" pitchFamily="2" charset="-122"/>
              </a:rPr>
              <a:t>问题</a:t>
            </a:r>
            <a:r>
              <a:rPr lang="en-US" altLang="zh-CN" dirty="0">
                <a:solidFill>
                  <a:schemeClr val="bg1"/>
                </a:solidFill>
                <a:latin typeface="华文楷体" panose="02010600040101010101" pitchFamily="2" charset="-122"/>
                <a:ea typeface="华文楷体" panose="02010600040101010101" pitchFamily="2" charset="-122"/>
              </a:rPr>
              <a:t>4</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6" name="TextBox 30"/>
          <p:cNvSpPr>
            <a:spLocks noChangeArrowheads="1"/>
          </p:cNvSpPr>
          <p:nvPr/>
        </p:nvSpPr>
        <p:spPr bwMode="auto">
          <a:xfrm>
            <a:off x="1523998" y="1277026"/>
            <a:ext cx="9829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en-US" altLang="zh-CN" sz="2000" b="1" dirty="0">
                <a:solidFill>
                  <a:srgbClr val="3F3F3F"/>
                </a:solidFill>
                <a:ea typeface="华文楷体" panose="02010600040101010101" pitchFamily="2" charset="-122"/>
              </a:rPr>
              <a:t>SAR</a:t>
            </a:r>
            <a:r>
              <a:rPr lang="zh-CN" altLang="en-US" sz="2000" b="1" dirty="0">
                <a:solidFill>
                  <a:srgbClr val="3F3F3F"/>
                </a:solidFill>
                <a:ea typeface="华文楷体" panose="02010600040101010101" pitchFamily="2" charset="-122"/>
              </a:rPr>
              <a:t>图像的噪声的产生机理是什么？为什么会被建模成乘性噪声？</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mc:AlternateContent xmlns:mc="http://schemas.openxmlformats.org/markup-compatibility/2006">
        <mc:Choice xmlns:a14="http://schemas.microsoft.com/office/drawing/2010/main" Requires="a14">
          <p:sp>
            <p:nvSpPr>
              <p:cNvPr id="21" name="文本框 20"/>
              <p:cNvSpPr txBox="1"/>
              <p:nvPr/>
            </p:nvSpPr>
            <p:spPr>
              <a:xfrm>
                <a:off x="1523998" y="1774995"/>
                <a:ext cx="9901454" cy="4247317"/>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MLC</a:t>
                </a:r>
                <a:r>
                  <a:rPr lang="zh-CN" altLang="en-US" b="1"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现在考虑多视</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a:t>
                </a:r>
                <a:r>
                  <a:rPr lang="en-US" altLang="zh-CN" dirty="0" err="1">
                    <a:latin typeface="华文楷体" panose="02010600040101010101" pitchFamily="2" charset="-122"/>
                    <a:ea typeface="华文楷体" panose="02010600040101010101" pitchFamily="2" charset="-122"/>
                  </a:rPr>
                  <a:t>Multilook</a:t>
                </a:r>
                <a:r>
                  <a:rPr lang="en-US" altLang="zh-CN" dirty="0">
                    <a:latin typeface="华文楷体" panose="02010600040101010101" pitchFamily="2" charset="-122"/>
                    <a:ea typeface="华文楷体" panose="02010600040101010101" pitchFamily="2" charset="-122"/>
                  </a:rPr>
                  <a:t> SAR Images</a:t>
                </a:r>
                <a:r>
                  <a:rPr lang="zh-CN" altLang="en-US" dirty="0">
                    <a:latin typeface="华文楷体" panose="02010600040101010101" pitchFamily="2" charset="-122"/>
                    <a:ea typeface="华文楷体" panose="02010600040101010101" pitchFamily="2" charset="-122"/>
                  </a:rPr>
                  <a:t>），多视复数 图像是通过计算以像素 </a:t>
                </a:r>
                <a:r>
                  <a:rPr lang="en-US" altLang="zh-CN" dirty="0">
                    <a:latin typeface="华文楷体" panose="02010600040101010101" pitchFamily="2" charset="-122"/>
                    <a:ea typeface="华文楷体" panose="02010600040101010101" pitchFamily="2" charset="-122"/>
                  </a:rPr>
                  <a:t>x </a:t>
                </a:r>
                <a:r>
                  <a:rPr lang="zh-CN" altLang="en-US" dirty="0">
                    <a:latin typeface="华文楷体" panose="02010600040101010101" pitchFamily="2" charset="-122"/>
                    <a:ea typeface="华文楷体" panose="02010600040101010101" pitchFamily="2" charset="-122"/>
                  </a:rPr>
                  <a:t>为中心的空间邻域的 </a:t>
                </a:r>
                <a:r>
                  <a:rPr lang="en-US" altLang="zh-CN" dirty="0">
                    <a:latin typeface="华文楷体" panose="02010600040101010101" pitchFamily="2" charset="-122"/>
                    <a:ea typeface="华文楷体" panose="02010600040101010101" pitchFamily="2" charset="-122"/>
                  </a:rPr>
                  <a:t>L </a:t>
                </a:r>
                <a:r>
                  <a:rPr lang="zh-CN" altLang="en-US" dirty="0">
                    <a:latin typeface="华文楷体" panose="02010600040101010101" pitchFamily="2" charset="-122"/>
                    <a:ea typeface="华文楷体" panose="02010600040101010101" pitchFamily="2" charset="-122"/>
                  </a:rPr>
                  <a:t>个散射向量 </a:t>
                </a:r>
                <a:r>
                  <a:rPr lang="en-US" altLang="zh-CN" b="1" dirty="0">
                    <a:latin typeface="华文楷体" panose="02010600040101010101" pitchFamily="2" charset="-122"/>
                    <a:ea typeface="华文楷体" panose="02010600040101010101" pitchFamily="2" charset="-122"/>
                  </a:rPr>
                  <a:t>k(1),..., k(L) </a:t>
                </a:r>
                <a:r>
                  <a:rPr lang="zh-CN" altLang="en-US" dirty="0">
                    <a:latin typeface="华文楷体" panose="02010600040101010101" pitchFamily="2" charset="-122"/>
                    <a:ea typeface="华文楷体" panose="02010600040101010101" pitchFamily="2" charset="-122"/>
                  </a:rPr>
                  <a:t>的样本协方差矩阵得出的：</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C</a:t>
                </a:r>
                <a:r>
                  <a:rPr lang="zh-CN" altLang="en-US" dirty="0">
                    <a:latin typeface="华文楷体" panose="02010600040101010101" pitchFamily="2" charset="-122"/>
                    <a:ea typeface="华文楷体" panose="02010600040101010101" pitchFamily="2" charset="-122"/>
                  </a:rPr>
                  <a:t>服从</a:t>
                </a:r>
                <a:r>
                  <a:rPr lang="en-US" altLang="zh-CN" dirty="0">
                    <a:latin typeface="华文楷体" panose="02010600040101010101" pitchFamily="2" charset="-122"/>
                    <a:ea typeface="华文楷体" panose="02010600040101010101" pitchFamily="2" charset="-122"/>
                  </a:rPr>
                  <a:t>complex Wishart</a:t>
                </a:r>
                <a:r>
                  <a:rPr lang="zh-CN" altLang="en-US" dirty="0">
                    <a:latin typeface="华文楷体" panose="02010600040101010101" pitchFamily="2" charset="-122"/>
                    <a:ea typeface="华文楷体" panose="02010600040101010101" pitchFamily="2" charset="-122"/>
                  </a:rPr>
                  <a:t>分布：</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现在令</a:t>
                </a:r>
                <a:r>
                  <a:rPr lang="en-US" altLang="zh-CN" dirty="0">
                    <a:latin typeface="华文楷体" panose="02010600040101010101" pitchFamily="2" charset="-122"/>
                    <a:ea typeface="华文楷体" panose="02010600040101010101" pitchFamily="2" charset="-122"/>
                  </a:rPr>
                  <a:t>D=1</a:t>
                </a:r>
                <a:r>
                  <a:rPr lang="zh-CN" altLang="en-US" dirty="0">
                    <a:latin typeface="华文楷体" panose="02010600040101010101" pitchFamily="2" charset="-122"/>
                    <a:ea typeface="华文楷体" panose="02010600040101010101" pitchFamily="2" charset="-122"/>
                  </a:rPr>
                  <a:t>，上式退化为</a:t>
                </a:r>
                <a:r>
                  <a:rPr lang="en-US" altLang="zh-CN" dirty="0">
                    <a:latin typeface="华文楷体" panose="02010600040101010101" pitchFamily="2" charset="-122"/>
                    <a:ea typeface="华文楷体" panose="02010600040101010101" pitchFamily="2" charset="-122"/>
                  </a:rPr>
                  <a:t>Gamma</a:t>
                </a:r>
                <a:r>
                  <a:rPr lang="zh-CN" altLang="en-US" dirty="0">
                    <a:latin typeface="华文楷体" panose="02010600040101010101" pitchFamily="2" charset="-122"/>
                    <a:ea typeface="华文楷体" panose="02010600040101010101" pitchFamily="2" charset="-122"/>
                  </a:rPr>
                  <a:t>分布：</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其中，</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现在将</a:t>
                </a:r>
                <a14:m>
                  <m:oMath xmlns:m="http://schemas.openxmlformats.org/officeDocument/2006/math">
                    <m:r>
                      <a:rPr lang="en-US" altLang="zh-CN" b="0" i="1" smtClean="0">
                        <a:latin typeface="Cambria Math" panose="02040503050406030204" pitchFamily="18" charset="0"/>
                        <a:ea typeface="华文楷体" panose="02010600040101010101" pitchFamily="2" charset="-122"/>
                      </a:rPr>
                      <m:t>𝐼</m:t>
                    </m:r>
                    <m:r>
                      <a:rPr lang="en-US" altLang="zh-CN" b="0" i="1" smtClean="0">
                        <a:latin typeface="Cambria Math" panose="02040503050406030204" pitchFamily="18" charset="0"/>
                        <a:ea typeface="华文楷体" panose="02010600040101010101" pitchFamily="2" charset="-122"/>
                      </a:rPr>
                      <m:t>=</m:t>
                    </m:r>
                    <m:r>
                      <a:rPr lang="en-US" altLang="zh-CN" b="0" i="1" smtClean="0">
                        <a:latin typeface="Cambria Math" panose="02040503050406030204" pitchFamily="18" charset="0"/>
                        <a:ea typeface="华文楷体" panose="02010600040101010101" pitchFamily="2" charset="-122"/>
                      </a:rPr>
                      <m:t>𝑅</m:t>
                    </m:r>
                    <m:r>
                      <a:rPr lang="en-US" altLang="zh-CN" b="0" i="1" smtClean="0">
                        <a:latin typeface="Cambria Math" panose="02040503050406030204" pitchFamily="18" charset="0"/>
                        <a:ea typeface="华文楷体" panose="02010600040101010101" pitchFamily="2" charset="-122"/>
                      </a:rPr>
                      <m:t>×</m:t>
                    </m:r>
                    <m:r>
                      <a:rPr lang="en-US" altLang="zh-CN" b="0" i="1" smtClean="0">
                        <a:latin typeface="Cambria Math" panose="02040503050406030204" pitchFamily="18" charset="0"/>
                        <a:ea typeface="华文楷体" panose="02010600040101010101" pitchFamily="2" charset="-122"/>
                      </a:rPr>
                      <m:t>𝑆</m:t>
                    </m:r>
                  </m:oMath>
                </a14:m>
                <a:r>
                  <a:rPr lang="zh-CN" altLang="en-US" dirty="0">
                    <a:latin typeface="华文楷体" panose="02010600040101010101" pitchFamily="2" charset="-122"/>
                    <a:ea typeface="华文楷体" panose="02010600040101010101" pitchFamily="2" charset="-122"/>
                  </a:rPr>
                  <a:t>代入，终于终于终于得到了不存在的真实图像</a:t>
                </a:r>
                <a:r>
                  <a:rPr lang="en-US" altLang="zh-CN" dirty="0">
                    <a:latin typeface="华文楷体" panose="02010600040101010101" pitchFamily="2" charset="-122"/>
                    <a:ea typeface="华文楷体" panose="02010600040101010101" pitchFamily="2" charset="-122"/>
                  </a:rPr>
                  <a:t>R</a:t>
                </a:r>
                <a:r>
                  <a:rPr lang="zh-CN" altLang="en-US" dirty="0">
                    <a:latin typeface="华文楷体" panose="02010600040101010101" pitchFamily="2" charset="-122"/>
                    <a:ea typeface="华文楷体" panose="02010600040101010101" pitchFamily="2" charset="-122"/>
                  </a:rPr>
                  <a:t>和散斑噪声</a:t>
                </a:r>
                <a:r>
                  <a:rPr lang="en-US" altLang="zh-CN" dirty="0">
                    <a:latin typeface="华文楷体" panose="02010600040101010101" pitchFamily="2" charset="-122"/>
                    <a:ea typeface="华文楷体" panose="02010600040101010101" pitchFamily="2" charset="-122"/>
                  </a:rPr>
                  <a:t>S</a:t>
                </a:r>
                <a:r>
                  <a:rPr lang="zh-CN" altLang="en-US" dirty="0">
                    <a:latin typeface="华文楷体" panose="02010600040101010101" pitchFamily="2" charset="-122"/>
                    <a:ea typeface="华文楷体" panose="02010600040101010101" pitchFamily="2" charset="-122"/>
                  </a:rPr>
                  <a:t>相乘的结果，其</a:t>
                </a:r>
                <a:r>
                  <a:rPr lang="en-US" altLang="zh-CN" dirty="0">
                    <a:latin typeface="华文楷体" panose="02010600040101010101" pitchFamily="2" charset="-122"/>
                    <a:ea typeface="华文楷体" panose="02010600040101010101" pitchFamily="2" charset="-122"/>
                  </a:rPr>
                  <a:t>S</a:t>
                </a:r>
                <a:r>
                  <a:rPr lang="zh-CN" altLang="en-US" dirty="0">
                    <a:latin typeface="华文楷体" panose="02010600040101010101" pitchFamily="2" charset="-122"/>
                    <a:ea typeface="华文楷体" panose="02010600040101010101" pitchFamily="2" charset="-122"/>
                  </a:rPr>
                  <a:t>是均值为</a:t>
                </a:r>
                <a:r>
                  <a:rPr lang="en-US" altLang="zh-CN" dirty="0">
                    <a:latin typeface="华文楷体" panose="02010600040101010101" pitchFamily="2" charset="-122"/>
                    <a:ea typeface="华文楷体" panose="02010600040101010101" pitchFamily="2" charset="-122"/>
                  </a:rPr>
                  <a:t>1</a:t>
                </a:r>
                <a:r>
                  <a:rPr lang="zh-CN" altLang="en-US" dirty="0">
                    <a:latin typeface="华文楷体" panose="02010600040101010101" pitchFamily="2" charset="-122"/>
                    <a:ea typeface="华文楷体" panose="02010600040101010101" pitchFamily="2" charset="-122"/>
                  </a:rPr>
                  <a:t>，方差为</a:t>
                </a:r>
                <a:r>
                  <a:rPr lang="en-US" altLang="zh-CN" dirty="0">
                    <a:latin typeface="华文楷体" panose="02010600040101010101" pitchFamily="2" charset="-122"/>
                    <a:ea typeface="华文楷体" panose="02010600040101010101" pitchFamily="2" charset="-122"/>
                  </a:rPr>
                  <a:t>1/L</a:t>
                </a:r>
                <a:r>
                  <a:rPr lang="zh-CN" altLang="en-US" dirty="0">
                    <a:latin typeface="华文楷体" panose="02010600040101010101" pitchFamily="2" charset="-122"/>
                    <a:ea typeface="华文楷体" panose="02010600040101010101" pitchFamily="2" charset="-122"/>
                  </a:rPr>
                  <a:t>的</a:t>
                </a:r>
                <a:r>
                  <a:rPr lang="en-US" altLang="zh-CN" dirty="0">
                    <a:latin typeface="华文楷体" panose="02010600040101010101" pitchFamily="2" charset="-122"/>
                    <a:ea typeface="华文楷体" panose="02010600040101010101" pitchFamily="2" charset="-122"/>
                  </a:rPr>
                  <a:t>Gamma</a:t>
                </a:r>
                <a:r>
                  <a:rPr lang="zh-CN" altLang="en-US" dirty="0">
                    <a:latin typeface="华文楷体" panose="02010600040101010101" pitchFamily="2" charset="-122"/>
                    <a:ea typeface="华文楷体" panose="02010600040101010101" pitchFamily="2" charset="-122"/>
                  </a:rPr>
                  <a:t>分布：</a:t>
                </a:r>
                <a:endParaRPr lang="en-US" altLang="zh-CN" dirty="0">
                  <a:latin typeface="华文楷体" panose="02010600040101010101" pitchFamily="2" charset="-122"/>
                  <a:ea typeface="华文楷体" panose="02010600040101010101" pitchFamily="2" charset="-122"/>
                </a:endParaRPr>
              </a:p>
            </p:txBody>
          </p:sp>
        </mc:Choice>
        <mc:Fallback>
          <p:sp>
            <p:nvSpPr>
              <p:cNvPr id="21" name="文本框 20"/>
              <p:cNvSpPr txBox="1">
                <a:spLocks noRot="1" noChangeAspect="1" noMove="1" noResize="1" noEditPoints="1" noAdjustHandles="1" noChangeArrowheads="1" noChangeShapeType="1" noTextEdit="1"/>
              </p:cNvSpPr>
              <p:nvPr/>
            </p:nvSpPr>
            <p:spPr>
              <a:xfrm>
                <a:off x="1523998" y="1774995"/>
                <a:ext cx="9901454" cy="4247317"/>
              </a:xfrm>
              <a:prstGeom prst="rect">
                <a:avLst/>
              </a:prstGeom>
              <a:blipFill rotWithShape="1">
                <a:blip r:embed="rId2"/>
                <a:stretch>
                  <a:fillRect l="-6" t="-4" r="5" b="14"/>
                </a:stretch>
              </a:blipFill>
            </p:spPr>
            <p:txBody>
              <a:bodyPr/>
              <a:lstStyle/>
              <a:p>
                <a:r>
                  <a:rPr lang="zh-CN" altLang="en-US">
                    <a:noFill/>
                  </a:rPr>
                  <a:t> </a:t>
                </a:r>
              </a:p>
            </p:txBody>
          </p:sp>
        </mc:Fallback>
      </mc:AlternateContent>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4901087" y="2254629"/>
            <a:ext cx="2389823" cy="761973"/>
          </a:xfrm>
          <a:prstGeom prst="rect">
            <a:avLst/>
          </a:prstGeom>
        </p:spPr>
      </p:pic>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4901087" y="3016602"/>
            <a:ext cx="4937074" cy="749236"/>
          </a:xfrm>
          <a:prstGeom prst="rect">
            <a:avLst/>
          </a:prstGeom>
        </p:spPr>
      </p:pic>
      <p:pic>
        <p:nvPicPr>
          <p:cNvPr id="7" name="图片 6"/>
          <p:cNvPicPr>
            <a:picLocks noChangeAspect="1"/>
          </p:cNvPicPr>
          <p:nvPr/>
        </p:nvPicPr>
        <p:blipFill>
          <a:blip r:embed="rId5">
            <a:clrChange>
              <a:clrFrom>
                <a:srgbClr val="FFFFFF"/>
              </a:clrFrom>
              <a:clrTo>
                <a:srgbClr val="FFFFFF">
                  <a:alpha val="0"/>
                </a:srgbClr>
              </a:clrTo>
            </a:clrChange>
          </a:blip>
          <a:stretch>
            <a:fillRect/>
          </a:stretch>
        </p:blipFill>
        <p:spPr>
          <a:xfrm>
            <a:off x="5244556" y="3954081"/>
            <a:ext cx="4092707" cy="801488"/>
          </a:xfrm>
          <a:prstGeom prst="rect">
            <a:avLst/>
          </a:prstGeom>
        </p:spPr>
      </p:pic>
      <p:pic>
        <p:nvPicPr>
          <p:cNvPr id="8" name="图片 7"/>
          <p:cNvPicPr>
            <a:picLocks noChangeAspect="1"/>
          </p:cNvPicPr>
          <p:nvPr/>
        </p:nvPicPr>
        <p:blipFill>
          <a:blip r:embed="rId6">
            <a:clrChange>
              <a:clrFrom>
                <a:srgbClr val="FFFFFF"/>
              </a:clrFrom>
              <a:clrTo>
                <a:srgbClr val="FFFFFF">
                  <a:alpha val="0"/>
                </a:srgbClr>
              </a:clrTo>
            </a:clrChange>
          </a:blip>
          <a:stretch>
            <a:fillRect/>
          </a:stretch>
        </p:blipFill>
        <p:spPr>
          <a:xfrm>
            <a:off x="2181911" y="4618729"/>
            <a:ext cx="5191125" cy="733425"/>
          </a:xfrm>
          <a:prstGeom prst="rect">
            <a:avLst/>
          </a:prstGeom>
        </p:spPr>
      </p:pic>
      <p:pic>
        <p:nvPicPr>
          <p:cNvPr id="22" name="图片 21"/>
          <p:cNvPicPr>
            <a:picLocks noChangeAspect="1"/>
          </p:cNvPicPr>
          <p:nvPr/>
        </p:nvPicPr>
        <p:blipFill rotWithShape="1">
          <a:blip r:embed="rId7">
            <a:clrChange>
              <a:clrFrom>
                <a:srgbClr val="FFFFFF"/>
              </a:clrFrom>
              <a:clrTo>
                <a:srgbClr val="FFFFFF">
                  <a:alpha val="0"/>
                </a:srgbClr>
              </a:clrTo>
            </a:clrChange>
          </a:blip>
          <a:srcRect r="10407"/>
          <a:stretch>
            <a:fillRect/>
          </a:stretch>
        </p:blipFill>
        <p:spPr>
          <a:xfrm>
            <a:off x="5123905" y="5686757"/>
            <a:ext cx="2423559" cy="762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3999" y="-3582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文本框 12"/>
          <p:cNvSpPr>
            <a:spLocks noChangeArrowheads="1"/>
          </p:cNvSpPr>
          <p:nvPr/>
        </p:nvSpPr>
        <p:spPr bwMode="auto">
          <a:xfrm>
            <a:off x="8101462" y="335850"/>
            <a:ext cx="1107996" cy="36933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3</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3" name="灯片编号占位符 2"/>
          <p:cNvSpPr>
            <a:spLocks noGrp="1"/>
          </p:cNvSpPr>
          <p:nvPr>
            <p:ph type="sldNum" sz="quarter" idx="12"/>
          </p:nvPr>
        </p:nvSpPr>
        <p:spPr>
          <a:xfrm>
            <a:off x="8610600" y="6356351"/>
            <a:ext cx="2743200" cy="365125"/>
          </a:xfrm>
        </p:spPr>
        <p:txBody>
          <a:bodyPr/>
          <a:lstStyle/>
          <a:p>
            <a:fld id="{1C501087-9707-4036-B731-2AE090D46491}" type="slidenum">
              <a:rPr lang="zh-CN" altLang="en-US" smtClean="0"/>
            </a:fld>
            <a:endParaRPr lang="zh-CN" altLang="en-US" sz="1800">
              <a:solidFill>
                <a:schemeClr val="tx1"/>
              </a:solidFill>
            </a:endParaRPr>
          </a:p>
        </p:txBody>
      </p:sp>
      <p:sp>
        <p:nvSpPr>
          <p:cNvPr id="20" name="文本框 12"/>
          <p:cNvSpPr>
            <a:spLocks noChangeArrowheads="1"/>
          </p:cNvSpPr>
          <p:nvPr/>
        </p:nvSpPr>
        <p:spPr bwMode="auto">
          <a:xfrm>
            <a:off x="6993466"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2</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8"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1</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3" name="文本框 12"/>
          <p:cNvSpPr>
            <a:spLocks noChangeArrowheads="1"/>
          </p:cNvSpPr>
          <p:nvPr/>
        </p:nvSpPr>
        <p:spPr bwMode="auto">
          <a:xfrm>
            <a:off x="4777474" y="335850"/>
            <a:ext cx="1107996" cy="368300"/>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问题汇总</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4" name="文本框 12"/>
          <p:cNvSpPr>
            <a:spLocks noChangeArrowheads="1"/>
          </p:cNvSpPr>
          <p:nvPr/>
        </p:nvSpPr>
        <p:spPr bwMode="auto">
          <a:xfrm>
            <a:off x="10317454" y="330201"/>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bg1"/>
                </a:solidFill>
                <a:latin typeface="华文楷体" panose="02010600040101010101" pitchFamily="2" charset="-122"/>
                <a:ea typeface="华文楷体" panose="02010600040101010101" pitchFamily="2" charset="-122"/>
              </a:rPr>
              <a:t>问题</a:t>
            </a:r>
            <a:r>
              <a:rPr lang="en-US" altLang="zh-CN" dirty="0">
                <a:solidFill>
                  <a:schemeClr val="bg1"/>
                </a:solidFill>
                <a:latin typeface="华文楷体" panose="02010600040101010101" pitchFamily="2" charset="-122"/>
                <a:ea typeface="华文楷体" panose="02010600040101010101" pitchFamily="2" charset="-122"/>
              </a:rPr>
              <a:t>5</a:t>
            </a:r>
            <a:endParaRPr lang="zh-CN" altLang="en-US" dirty="0">
              <a:solidFill>
                <a:schemeClr val="bg1"/>
              </a:solidFill>
              <a:latin typeface="华文楷体" panose="02010600040101010101" pitchFamily="2" charset="-122"/>
              <a:ea typeface="华文楷体" panose="02010600040101010101" pitchFamily="2" charset="-122"/>
            </a:endParaRPr>
          </a:p>
        </p:txBody>
      </p:sp>
      <p:sp>
        <p:nvSpPr>
          <p:cNvPr id="15" name="文本框 12"/>
          <p:cNvSpPr>
            <a:spLocks noChangeArrowheads="1"/>
          </p:cNvSpPr>
          <p:nvPr/>
        </p:nvSpPr>
        <p:spPr bwMode="auto">
          <a:xfrm>
            <a:off x="9209458" y="335334"/>
            <a:ext cx="1107996" cy="369332"/>
          </a:xfrm>
          <a:prstGeom prst="rect">
            <a:avLst/>
          </a:prstGeom>
          <a:solidFill>
            <a:srgbClr val="ECEC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a:solidFill>
                  <a:schemeClr val="tx1">
                    <a:lumMod val="50000"/>
                    <a:lumOff val="50000"/>
                  </a:schemeClr>
                </a:solidFill>
                <a:latin typeface="华文楷体" panose="02010600040101010101" pitchFamily="2" charset="-122"/>
                <a:ea typeface="华文楷体" panose="02010600040101010101" pitchFamily="2" charset="-122"/>
              </a:rPr>
              <a:t>问题</a:t>
            </a: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4</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6" name="TextBox 30"/>
          <p:cNvSpPr>
            <a:spLocks noChangeArrowheads="1"/>
          </p:cNvSpPr>
          <p:nvPr/>
        </p:nvSpPr>
        <p:spPr bwMode="auto">
          <a:xfrm>
            <a:off x="1523998" y="1277026"/>
            <a:ext cx="98298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en-US" altLang="zh-CN" sz="2000" b="1" dirty="0">
                <a:solidFill>
                  <a:srgbClr val="3F3F3F"/>
                </a:solidFill>
                <a:ea typeface="华文楷体" panose="02010600040101010101" pitchFamily="2" charset="-122"/>
              </a:rPr>
              <a:t>ENL</a:t>
            </a:r>
            <a:r>
              <a:rPr lang="zh-CN" altLang="en-US" sz="2000" b="1" dirty="0">
                <a:solidFill>
                  <a:srgbClr val="3F3F3F"/>
                </a:solidFill>
                <a:ea typeface="华文楷体" panose="02010600040101010101" pitchFamily="2" charset="-122"/>
              </a:rPr>
              <a:t>评价指标有什么缺点？（许凌玮）</a:t>
            </a:r>
            <a:endParaRPr lang="en-US" altLang="zh-CN" sz="2000" b="1" dirty="0">
              <a:solidFill>
                <a:srgbClr val="3F3F3F"/>
              </a:solidFill>
              <a:ea typeface="华文楷体" panose="02010600040101010101" pitchFamily="2" charset="-122"/>
            </a:endParaRPr>
          </a:p>
        </p:txBody>
      </p:sp>
      <p:sp>
        <p:nvSpPr>
          <p:cNvPr id="17" name="矩形 35"/>
          <p:cNvSpPr>
            <a:spLocks noChangeArrowheads="1"/>
          </p:cNvSpPr>
          <p:nvPr/>
        </p:nvSpPr>
        <p:spPr bwMode="auto">
          <a:xfrm>
            <a:off x="1346783" y="1388198"/>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 name="文本框 20"/>
          <p:cNvSpPr txBox="1"/>
          <p:nvPr/>
        </p:nvSpPr>
        <p:spPr>
          <a:xfrm>
            <a:off x="1523998" y="1774995"/>
            <a:ext cx="9537512" cy="1754326"/>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优点：不需要参考图，适用于无</a:t>
            </a:r>
            <a:r>
              <a:rPr lang="en-US" altLang="zh-CN" dirty="0">
                <a:latin typeface="华文楷体" panose="02010600040101010101" pitchFamily="2" charset="-122"/>
                <a:ea typeface="华文楷体" panose="02010600040101010101" pitchFamily="2" charset="-122"/>
              </a:rPr>
              <a:t>Ground Truth</a:t>
            </a:r>
            <a:r>
              <a:rPr lang="zh-CN" altLang="en-US" dirty="0">
                <a:latin typeface="华文楷体" panose="02010600040101010101" pitchFamily="2" charset="-122"/>
                <a:ea typeface="华文楷体" panose="02010600040101010101" pitchFamily="2" charset="-122"/>
              </a:rPr>
              <a:t>场景下的比较，如</a:t>
            </a:r>
            <a:r>
              <a:rPr lang="en-US" altLang="zh-CN" dirty="0">
                <a:latin typeface="华文楷体" panose="02010600040101010101" pitchFamily="2" charset="-122"/>
                <a:ea typeface="华文楷体" panose="02010600040101010101" pitchFamily="2" charset="-122"/>
              </a:rPr>
              <a:t>real-world denoising</a:t>
            </a:r>
            <a:r>
              <a:rPr lang="zh-CN" altLang="en-US" dirty="0">
                <a:latin typeface="华文楷体" panose="02010600040101010101" pitchFamily="2" charset="-122"/>
                <a:ea typeface="华文楷体" panose="02010600040101010101" pitchFamily="2" charset="-122"/>
              </a:rPr>
              <a:t>、</a:t>
            </a:r>
            <a:r>
              <a:rPr lang="en-US" altLang="zh-CN" dirty="0">
                <a:latin typeface="华文楷体" panose="02010600040101010101" pitchFamily="2" charset="-122"/>
                <a:ea typeface="华文楷体" panose="02010600040101010101" pitchFamily="2" charset="-122"/>
              </a:rPr>
              <a:t>super resolution</a:t>
            </a:r>
            <a:r>
              <a:rPr lang="zh-CN" altLang="en-US" dirty="0">
                <a:latin typeface="华文楷体" panose="02010600040101010101" pitchFamily="2" charset="-122"/>
                <a:ea typeface="华文楷体" panose="02010600040101010101" pitchFamily="2" charset="-122"/>
              </a:rPr>
              <a:t>等</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缺点：理论上只适用于平坦区域（图中绿色块）。有论文对整张图片计算</a:t>
            </a:r>
            <a:r>
              <a:rPr lang="en-US" altLang="zh-CN" dirty="0">
                <a:latin typeface="华文楷体" panose="02010600040101010101" pitchFamily="2" charset="-122"/>
                <a:ea typeface="华文楷体" panose="02010600040101010101" pitchFamily="2" charset="-122"/>
              </a:rPr>
              <a:t>ENL</a:t>
            </a:r>
            <a:r>
              <a:rPr lang="zh-CN" altLang="en-US" dirty="0">
                <a:latin typeface="华文楷体" panose="02010600040101010101" pitchFamily="2" charset="-122"/>
                <a:ea typeface="华文楷体" panose="02010600040101010101" pitchFamily="2" charset="-122"/>
              </a:rPr>
              <a:t>，原则上是不对的。这要求我们需要</a:t>
            </a:r>
            <a:r>
              <a:rPr lang="zh-CN" altLang="en-US" dirty="0">
                <a:solidFill>
                  <a:srgbClr val="FF0000"/>
                </a:solidFill>
                <a:latin typeface="华文楷体" panose="02010600040101010101" pitchFamily="2" charset="-122"/>
                <a:ea typeface="华文楷体" panose="02010600040101010101" pitchFamily="2" charset="-122"/>
              </a:rPr>
              <a:t>针对某特定的图片挑选特定的区域</a:t>
            </a:r>
            <a:r>
              <a:rPr lang="zh-CN" altLang="en-US" dirty="0">
                <a:latin typeface="华文楷体" panose="02010600040101010101" pitchFamily="2" charset="-122"/>
                <a:ea typeface="华文楷体" panose="02010600040101010101" pitchFamily="2" charset="-122"/>
              </a:rPr>
              <a:t>计算</a:t>
            </a:r>
            <a:r>
              <a:rPr lang="en-US" altLang="zh-CN" dirty="0">
                <a:latin typeface="华文楷体" panose="02010600040101010101" pitchFamily="2" charset="-122"/>
                <a:ea typeface="华文楷体" panose="02010600040101010101" pitchFamily="2" charset="-122"/>
              </a:rPr>
              <a:t>ENL</a:t>
            </a:r>
            <a:r>
              <a:rPr lang="zh-CN" altLang="en-US" dirty="0">
                <a:latin typeface="华文楷体" panose="02010600040101010101" pitchFamily="2" charset="-122"/>
                <a:ea typeface="华文楷体" panose="02010600040101010101" pitchFamily="2" charset="-122"/>
              </a:rPr>
              <a:t>，所以难以像</a:t>
            </a:r>
            <a:r>
              <a:rPr lang="en-US" altLang="zh-CN" dirty="0">
                <a:latin typeface="华文楷体" panose="02010600040101010101" pitchFamily="2" charset="-122"/>
                <a:ea typeface="华文楷体" panose="02010600040101010101" pitchFamily="2" charset="-122"/>
              </a:rPr>
              <a:t>PSNR</a:t>
            </a:r>
            <a:r>
              <a:rPr lang="zh-CN" altLang="en-US" dirty="0">
                <a:latin typeface="华文楷体" panose="02010600040101010101" pitchFamily="2" charset="-122"/>
                <a:ea typeface="华文楷体" panose="02010600040101010101" pitchFamily="2" charset="-122"/>
              </a:rPr>
              <a:t>等指标那样对大量图像批量计算指标</a:t>
            </a:r>
            <a:endParaRPr lang="en-US" altLang="zh-CN"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7536596" y="3429000"/>
            <a:ext cx="3019425" cy="30003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078" b="50054"/>
          <a:stretch>
            <a:fillRect/>
          </a:stretch>
        </p:blipFill>
        <p:spPr bwMode="auto">
          <a:xfrm>
            <a:off x="0" y="0"/>
            <a:ext cx="12192000" cy="364976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0" y="-6842"/>
            <a:ext cx="12192000" cy="3654674"/>
          </a:xfrm>
          <a:prstGeom prst="rect">
            <a:avLst/>
          </a:prstGeom>
          <a:solidFill>
            <a:srgbClr val="5C307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黑体" panose="02010609060101010101" pitchFamily="49" charset="-122"/>
              <a:ea typeface="黑体" panose="02010609060101010101" pitchFamily="49" charset="-122"/>
            </a:endParaRPr>
          </a:p>
        </p:txBody>
      </p:sp>
      <p:sp>
        <p:nvSpPr>
          <p:cNvPr id="3" name="TextBox 89"/>
          <p:cNvSpPr txBox="1"/>
          <p:nvPr/>
        </p:nvSpPr>
        <p:spPr>
          <a:xfrm>
            <a:off x="7113560" y="4823679"/>
            <a:ext cx="3390672" cy="400110"/>
          </a:xfrm>
          <a:prstGeom prst="rect">
            <a:avLst/>
          </a:prstGeom>
          <a:noFill/>
        </p:spPr>
        <p:txBody>
          <a:bodyPr wrap="none" rtlCol="0">
            <a:spAutoFit/>
          </a:bodyPr>
          <a:lstStyle/>
          <a:p>
            <a:pPr algn="r"/>
            <a:r>
              <a:rPr lang="zh-CN" altLang="en-US" sz="2000" b="1" dirty="0">
                <a:solidFill>
                  <a:schemeClr val="tx1">
                    <a:lumMod val="75000"/>
                    <a:lumOff val="25000"/>
                  </a:schemeClr>
                </a:solidFill>
                <a:latin typeface="华文楷体" panose="02010600040101010101" pitchFamily="2" charset="-122"/>
                <a:ea typeface="华文楷体" panose="02010600040101010101" pitchFamily="2" charset="-122"/>
              </a:rPr>
              <a:t>清华大学 电子工程系</a:t>
            </a:r>
            <a:r>
              <a:rPr lang="en-US" altLang="zh-CN" sz="2000" b="1" dirty="0">
                <a:solidFill>
                  <a:schemeClr val="tx1">
                    <a:lumMod val="75000"/>
                    <a:lumOff val="25000"/>
                  </a:schemeClr>
                </a:solidFill>
                <a:latin typeface="华文楷体" panose="02010600040101010101" pitchFamily="2" charset="-122"/>
                <a:ea typeface="华文楷体" panose="02010600040101010101" pitchFamily="2" charset="-122"/>
              </a:rPr>
              <a:t> </a:t>
            </a:r>
            <a:r>
              <a:rPr lang="zh-CN" altLang="en-US" sz="2000" b="1" dirty="0">
                <a:solidFill>
                  <a:schemeClr val="tx1">
                    <a:lumMod val="75000"/>
                    <a:lumOff val="25000"/>
                  </a:schemeClr>
                </a:solidFill>
                <a:latin typeface="华文楷体" panose="02010600040101010101" pitchFamily="2" charset="-122"/>
                <a:ea typeface="华文楷体" panose="02010600040101010101" pitchFamily="2" charset="-122"/>
              </a:rPr>
              <a:t>刘子源</a:t>
            </a:r>
            <a:endParaRPr lang="zh-CN" altLang="en-US" sz="20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4" name="直接连接符 3"/>
          <p:cNvCxnSpPr/>
          <p:nvPr/>
        </p:nvCxnSpPr>
        <p:spPr>
          <a:xfrm>
            <a:off x="8581588" y="4732426"/>
            <a:ext cx="18139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7855411" y="3881931"/>
            <a:ext cx="2646878" cy="830997"/>
          </a:xfrm>
          <a:prstGeom prst="rect">
            <a:avLst/>
          </a:prstGeom>
          <a:noFill/>
        </p:spPr>
        <p:txBody>
          <a:bodyPr wrap="none" rtlCol="0">
            <a:spAutoFit/>
          </a:bodyPr>
          <a:lstStyle/>
          <a:p>
            <a:pPr algn="r"/>
            <a:r>
              <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rPr>
              <a:t>感谢聆听</a:t>
            </a:r>
            <a:endParaRPr lang="zh-CN" altLang="en-US" sz="48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0" name="矩形 9"/>
          <p:cNvSpPr/>
          <p:nvPr/>
        </p:nvSpPr>
        <p:spPr>
          <a:xfrm>
            <a:off x="217555"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90"/>
          <p:cNvSpPr txBox="1"/>
          <p:nvPr/>
        </p:nvSpPr>
        <p:spPr>
          <a:xfrm>
            <a:off x="2663508" y="5888775"/>
            <a:ext cx="7732034" cy="423545"/>
          </a:xfrm>
          <a:prstGeom prst="rect">
            <a:avLst/>
          </a:prstGeom>
          <a:noFill/>
        </p:spPr>
        <p:txBody>
          <a:bodyPr wrap="square" rtlCol="0">
            <a:spAutoFit/>
          </a:bodyPr>
          <a:lstStyle/>
          <a:p>
            <a:pPr algn="r">
              <a:lnSpc>
                <a:spcPct val="120000"/>
              </a:lnSpc>
            </a:pPr>
            <a:r>
              <a:rPr lang="en-US" altLang="zh-CN" dirty="0">
                <a:solidFill>
                  <a:schemeClr val="tx1">
                    <a:lumMod val="75000"/>
                    <a:lumOff val="25000"/>
                  </a:schemeClr>
                </a:solidFill>
                <a:latin typeface="华文楷体" panose="02010600040101010101" pitchFamily="2" charset="-122"/>
                <a:ea typeface="华文楷体" panose="02010600040101010101" pitchFamily="2" charset="-122"/>
              </a:rPr>
              <a:t>2024</a:t>
            </a: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年</a:t>
            </a:r>
            <a:r>
              <a:rPr lang="en-US" altLang="zh-CN" dirty="0">
                <a:solidFill>
                  <a:schemeClr val="tx1">
                    <a:lumMod val="75000"/>
                    <a:lumOff val="25000"/>
                  </a:schemeClr>
                </a:solidFill>
                <a:latin typeface="华文楷体" panose="02010600040101010101" pitchFamily="2" charset="-122"/>
                <a:ea typeface="华文楷体" panose="02010600040101010101" pitchFamily="2" charset="-122"/>
              </a:rPr>
              <a:t>4</a:t>
            </a: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月</a:t>
            </a:r>
            <a:r>
              <a:rPr lang="en-US" altLang="zh-CN" dirty="0">
                <a:solidFill>
                  <a:schemeClr val="tx1">
                    <a:lumMod val="75000"/>
                    <a:lumOff val="25000"/>
                  </a:schemeClr>
                </a:solidFill>
                <a:latin typeface="华文楷体" panose="02010600040101010101" pitchFamily="2" charset="-122"/>
                <a:ea typeface="华文楷体" panose="02010600040101010101" pitchFamily="2" charset="-122"/>
              </a:rPr>
              <a:t>3</a:t>
            </a:r>
            <a:r>
              <a:rPr lang="zh-CN" altLang="en-US" dirty="0">
                <a:solidFill>
                  <a:schemeClr val="tx1">
                    <a:lumMod val="75000"/>
                    <a:lumOff val="25000"/>
                  </a:schemeClr>
                </a:solidFill>
                <a:latin typeface="华文楷体" panose="02010600040101010101" pitchFamily="2" charset="-122"/>
                <a:ea typeface="华文楷体" panose="02010600040101010101" pitchFamily="2" charset="-122"/>
              </a:rPr>
              <a:t>日</a:t>
            </a:r>
            <a:endParaRPr lang="zh-CN" altLang="en-US" dirty="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a:off x="217560"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52400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形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863" y="476460"/>
            <a:ext cx="3629025" cy="1143000"/>
          </a:xfrm>
          <a:prstGeom prst="rect">
            <a:avLst/>
          </a:prstGeom>
        </p:spPr>
      </p:pic>
      <p:sp>
        <p:nvSpPr>
          <p:cNvPr id="6" name="灯片编号占位符 5"/>
          <p:cNvSpPr>
            <a:spLocks noGrp="1"/>
          </p:cNvSpPr>
          <p:nvPr>
            <p:ph type="sldNum" sz="quarter" idx="12"/>
          </p:nvPr>
        </p:nvSpPr>
        <p:spPr/>
        <p:txBody>
          <a:bodyPr/>
          <a:lstStyle/>
          <a:p>
            <a:fld id="{1B217210-6342-4CBD-AECC-FD7487F24651}"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4777474" y="335850"/>
            <a:ext cx="1107996" cy="368300"/>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背景</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5"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36"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14"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18" name="TextBox 30"/>
          <p:cNvSpPr>
            <a:spLocks noChangeArrowheads="1"/>
          </p:cNvSpPr>
          <p:nvPr/>
        </p:nvSpPr>
        <p:spPr bwMode="auto">
          <a:xfrm>
            <a:off x="1523999" y="1277026"/>
            <a:ext cx="4160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基于深度学习的图像压缩方法</a:t>
            </a:r>
            <a:endParaRPr lang="en-US" altLang="zh-CN" sz="2400" b="1" dirty="0">
              <a:solidFill>
                <a:srgbClr val="3F3F3F"/>
              </a:solidFill>
              <a:ea typeface="华文楷体" panose="02010600040101010101" pitchFamily="2" charset="-122"/>
            </a:endParaRPr>
          </a:p>
        </p:txBody>
      </p:sp>
      <p:sp>
        <p:nvSpPr>
          <p:cNvPr id="19"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mc:AlternateContent xmlns:mc="http://schemas.openxmlformats.org/markup-compatibility/2006">
        <mc:Choice xmlns:a14="http://schemas.microsoft.com/office/drawing/2010/main" Requires="a14">
          <p:sp>
            <p:nvSpPr>
              <p:cNvPr id="7" name="文本框 6"/>
              <p:cNvSpPr txBox="1"/>
              <p:nvPr/>
            </p:nvSpPr>
            <p:spPr>
              <a:xfrm>
                <a:off x="1523999" y="1796129"/>
                <a:ext cx="4060415" cy="317247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经典的基于学习的图像压缩算法由三个主要模块组成：</a:t>
                </a:r>
                <a:r>
                  <a:rPr lang="zh-CN" altLang="en-US" dirty="0">
                    <a:solidFill>
                      <a:srgbClr val="FF0000"/>
                    </a:solidFill>
                    <a:latin typeface="华文楷体" panose="02010600040101010101" pitchFamily="2" charset="-122"/>
                    <a:ea typeface="华文楷体" panose="02010600040101010101" pitchFamily="2" charset="-122"/>
                  </a:rPr>
                  <a:t>变换（编码和解码）、量化和熵编码。</a:t>
                </a:r>
                <a:endParaRPr lang="zh-CN" altLang="en-US" dirty="0">
                  <a:solidFill>
                    <a:srgbClr val="FF0000"/>
                  </a:solidFill>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表示为</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𝑥</m:t>
                    </m:r>
                  </m:oMath>
                </a14:m>
                <a:r>
                  <a:rPr lang="zh-CN" altLang="en-US" dirty="0">
                    <a:latin typeface="华文楷体" panose="02010600040101010101" pitchFamily="2" charset="-122"/>
                    <a:ea typeface="华文楷体" panose="02010600040101010101" pitchFamily="2" charset="-122"/>
                  </a:rPr>
                  <a:t>的初始图像被编码以获得潜在表示</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𝑦</m:t>
                    </m:r>
                  </m:oMath>
                </a14:m>
                <a:r>
                  <a:rPr lang="zh-CN" altLang="en-US" dirty="0">
                    <a:latin typeface="华文楷体" panose="02010600040101010101" pitchFamily="2" charset="-122"/>
                    <a:ea typeface="华文楷体" panose="02010600040101010101" pitchFamily="2" charset="-122"/>
                  </a:rPr>
                  <a:t>。随后，执行量化以获得离散的潜在特征</a:t>
                </a:r>
                <a14:m>
                  <m:oMath xmlns:m="http://schemas.openxmlformats.org/officeDocument/2006/math">
                    <m:acc>
                      <m:accPr>
                        <m:ctrlPr>
                          <a:rPr lang="en-US" altLang="zh-CN" i="1" dirty="0" smtClean="0">
                            <a:latin typeface="Cambria Math" panose="02040503050406030204" pitchFamily="18" charset="0"/>
                            <a:ea typeface="华文楷体" panose="02010600040101010101" pitchFamily="2" charset="-122"/>
                          </a:rPr>
                        </m:ctrlPr>
                      </m:accPr>
                      <m:e>
                        <m:r>
                          <a:rPr lang="en-US" altLang="zh-CN" b="0" i="1" dirty="0" smtClean="0">
                            <a:latin typeface="Cambria Math" panose="02040503050406030204" pitchFamily="18" charset="0"/>
                            <a:ea typeface="华文楷体" panose="02010600040101010101" pitchFamily="2" charset="-122"/>
                          </a:rPr>
                          <m:t>𝑦</m:t>
                        </m:r>
                      </m:e>
                    </m:acc>
                  </m:oMath>
                </a14:m>
                <a:r>
                  <a:rPr lang="zh-CN" altLang="en-US" dirty="0">
                    <a:latin typeface="华文楷体" panose="02010600040101010101" pitchFamily="2" charset="-122"/>
                    <a:ea typeface="华文楷体" panose="02010600040101010101" pitchFamily="2" charset="-122"/>
                  </a:rPr>
                  <a:t>，然后使用无损熵编码算法对其进行压缩。</a:t>
                </a:r>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超优先体系结构引入辅助信息</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𝑧</m:t>
                    </m:r>
                  </m:oMath>
                </a14:m>
                <a:r>
                  <a:rPr lang="zh-CN" altLang="en-US" dirty="0">
                    <a:latin typeface="华文楷体" panose="02010600040101010101" pitchFamily="2" charset="-122"/>
                    <a:ea typeface="华文楷体" panose="02010600040101010101" pitchFamily="2" charset="-122"/>
                  </a:rPr>
                  <a:t>以进一步消除潜在表示</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𝑦</m:t>
                    </m:r>
                  </m:oMath>
                </a14:m>
                <a:r>
                  <a:rPr lang="zh-CN" altLang="en-US" dirty="0">
                    <a:latin typeface="华文楷体" panose="02010600040101010101" pitchFamily="2" charset="-122"/>
                    <a:ea typeface="华文楷体" panose="02010600040101010101" pitchFamily="2" charset="-122"/>
                  </a:rPr>
                  <a:t>之间的空间依赖性。</a:t>
                </a:r>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利用</a:t>
                </a:r>
                <a14:m>
                  <m:oMath xmlns:m="http://schemas.openxmlformats.org/officeDocument/2006/math">
                    <m:r>
                      <a:rPr lang="en-US" altLang="zh-CN" i="1" dirty="0">
                        <a:latin typeface="Cambria Math" panose="02040503050406030204" pitchFamily="18" charset="0"/>
                        <a:ea typeface="华文楷体" panose="02010600040101010101" pitchFamily="2" charset="-122"/>
                      </a:rPr>
                      <m:t>𝑧</m:t>
                    </m:r>
                  </m:oMath>
                </a14:m>
                <a:r>
                  <a:rPr lang="zh-CN" altLang="en-US" dirty="0">
                    <a:latin typeface="华文楷体" panose="02010600040101010101" pitchFamily="2" charset="-122"/>
                    <a:ea typeface="华文楷体" panose="02010600040101010101" pitchFamily="2" charset="-122"/>
                  </a:rPr>
                  <a:t>提供的边信息，对量化的潜在系数</a:t>
                </a:r>
                <a14:m>
                  <m:oMath xmlns:m="http://schemas.openxmlformats.org/officeDocument/2006/math">
                    <m:acc>
                      <m:accPr>
                        <m:ctrlPr>
                          <a:rPr lang="en-US" altLang="zh-CN" i="1" dirty="0">
                            <a:latin typeface="Cambria Math" panose="02040503050406030204" pitchFamily="18" charset="0"/>
                            <a:ea typeface="华文楷体" panose="02010600040101010101" pitchFamily="2" charset="-122"/>
                          </a:rPr>
                        </m:ctrlPr>
                      </m:accPr>
                      <m:e>
                        <m:r>
                          <a:rPr lang="en-US" altLang="zh-CN" i="1" dirty="0">
                            <a:latin typeface="Cambria Math" panose="02040503050406030204" pitchFamily="18" charset="0"/>
                            <a:ea typeface="华文楷体" panose="02010600040101010101" pitchFamily="2" charset="-122"/>
                          </a:rPr>
                          <m:t>𝑦</m:t>
                        </m:r>
                      </m:e>
                    </m:acc>
                  </m:oMath>
                </a14:m>
                <a:r>
                  <a:rPr lang="zh-CN" altLang="en-US" dirty="0">
                    <a:latin typeface="华文楷体" panose="02010600040101010101" pitchFamily="2" charset="-122"/>
                    <a:ea typeface="华文楷体" panose="02010600040101010101" pitchFamily="2" charset="-122"/>
                  </a:rPr>
                  <a:t>进行解码，以重建图像</a:t>
                </a:r>
                <a14:m>
                  <m:oMath xmlns:m="http://schemas.openxmlformats.org/officeDocument/2006/math">
                    <m:acc>
                      <m:accPr>
                        <m:ctrlPr>
                          <a:rPr lang="en-US" altLang="zh-CN" i="1" dirty="0">
                            <a:latin typeface="Cambria Math" panose="02040503050406030204" pitchFamily="18" charset="0"/>
                            <a:ea typeface="华文楷体" panose="02010600040101010101" pitchFamily="2" charset="-122"/>
                          </a:rPr>
                        </m:ctrlPr>
                      </m:accPr>
                      <m:e>
                        <m:r>
                          <a:rPr lang="en-US" altLang="zh-CN" b="0" i="1" dirty="0" smtClean="0">
                            <a:latin typeface="Cambria Math" panose="02040503050406030204" pitchFamily="18" charset="0"/>
                            <a:ea typeface="华文楷体" panose="02010600040101010101" pitchFamily="2" charset="-122"/>
                          </a:rPr>
                          <m:t>𝑥</m:t>
                        </m:r>
                      </m:e>
                    </m:acc>
                    <m:r>
                      <a:rPr lang="en-US" altLang="zh-CN" i="1" dirty="0">
                        <a:latin typeface="Cambria Math" panose="02040503050406030204" pitchFamily="18" charset="0"/>
                        <a:ea typeface="华文楷体" panose="02010600040101010101" pitchFamily="2" charset="-122"/>
                      </a:rPr>
                      <m:t> </m:t>
                    </m:r>
                  </m:oMath>
                </a14:m>
                <a:r>
                  <a:rPr lang="zh-CN" altLang="en-US" dirty="0">
                    <a:latin typeface="华文楷体" panose="02010600040101010101" pitchFamily="2" charset="-122"/>
                    <a:ea typeface="华文楷体" panose="02010600040101010101" pitchFamily="2" charset="-122"/>
                  </a:rPr>
                  <a:t>。</a:t>
                </a:r>
                <a:endParaRPr lang="zh-CN" altLang="en-US" dirty="0">
                  <a:solidFill>
                    <a:srgbClr val="FF0000"/>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1523999" y="1796129"/>
                <a:ext cx="4060415" cy="3172472"/>
              </a:xfrm>
              <a:prstGeom prst="rect">
                <a:avLst/>
              </a:prstGeom>
              <a:blipFill rotWithShape="1">
                <a:blip r:embed="rId2"/>
                <a:stretch>
                  <a:fillRect l="-16" t="-11" r="6" b="11"/>
                </a:stretch>
              </a:blipFill>
            </p:spPr>
            <p:txBody>
              <a:bodyPr/>
              <a:lstStyle/>
              <a:p>
                <a:r>
                  <a:rPr lang="zh-CN" altLang="en-US">
                    <a:noFill/>
                  </a:rPr>
                  <a:t> </a:t>
                </a:r>
              </a:p>
            </p:txBody>
          </p:sp>
        </mc:Fallback>
      </mc:AlternateContent>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5684875" y="1190047"/>
            <a:ext cx="6692206" cy="2898824"/>
          </a:xfrm>
          <a:prstGeom prst="rect">
            <a:avLst/>
          </a:prstGeom>
        </p:spPr>
      </p:pic>
      <mc:AlternateContent xmlns:mc="http://schemas.openxmlformats.org/markup-compatibility/2006">
        <mc:Choice xmlns:a14="http://schemas.microsoft.com/office/drawing/2010/main" Requires="a14">
          <p:sp>
            <p:nvSpPr>
              <p:cNvPr id="20" name="文本框 19"/>
              <p:cNvSpPr txBox="1"/>
              <p:nvPr/>
            </p:nvSpPr>
            <p:spPr>
              <a:xfrm>
                <a:off x="5684875" y="4114318"/>
                <a:ext cx="6373013" cy="923330"/>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由于量化的不可导，我们在训练过程中引入均匀噪声</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𝑈</m:t>
                    </m:r>
                    <m:r>
                      <a:rPr lang="en-US" altLang="zh-CN" b="0" i="1" dirty="0" smtClean="0">
                        <a:latin typeface="Cambria Math" panose="02040503050406030204" pitchFamily="18" charset="0"/>
                        <a:ea typeface="华文楷体" panose="02010600040101010101" pitchFamily="2" charset="-122"/>
                      </a:rPr>
                      <m:t>(</m:t>
                    </m:r>
                    <m:r>
                      <a:rPr lang="en-US" altLang="zh-CN" i="1" dirty="0">
                        <a:latin typeface="Cambria Math" panose="02040503050406030204" pitchFamily="18" charset="0"/>
                        <a:ea typeface="华文楷体" panose="02010600040101010101" pitchFamily="2" charset="-122"/>
                      </a:rPr>
                      <m:t>−</m:t>
                    </m:r>
                    <m:r>
                      <a:rPr lang="en-US" altLang="zh-CN" i="1" dirty="0">
                        <a:latin typeface="Cambria Math" panose="02040503050406030204" pitchFamily="18" charset="0"/>
                        <a:ea typeface="华文楷体" panose="02010600040101010101" pitchFamily="2" charset="-122"/>
                      </a:rPr>
                      <m:t>0</m:t>
                    </m:r>
                    <m:r>
                      <a:rPr lang="en-US" altLang="zh-CN" i="1" dirty="0">
                        <a:latin typeface="Cambria Math" panose="02040503050406030204" pitchFamily="18" charset="0"/>
                        <a:ea typeface="华文楷体" panose="02010600040101010101" pitchFamily="2" charset="-122"/>
                      </a:rPr>
                      <m:t>.</m:t>
                    </m:r>
                    <m:r>
                      <a:rPr lang="en-US" altLang="zh-CN" i="1" dirty="0">
                        <a:latin typeface="Cambria Math" panose="02040503050406030204" pitchFamily="18" charset="0"/>
                        <a:ea typeface="华文楷体" panose="02010600040101010101" pitchFamily="2" charset="-122"/>
                      </a:rPr>
                      <m:t>5</m:t>
                    </m:r>
                    <m:r>
                      <a:rPr lang="en-US" altLang="zh-CN" b="0" i="1" dirty="0" smtClean="0">
                        <a:latin typeface="Cambria Math" panose="02040503050406030204" pitchFamily="18" charset="0"/>
                        <a:ea typeface="华文楷体" panose="02010600040101010101" pitchFamily="2" charset="-122"/>
                      </a:rPr>
                      <m:t>,</m:t>
                    </m:r>
                    <m:r>
                      <a:rPr lang="en-US" altLang="zh-CN" i="1" dirty="0">
                        <a:latin typeface="Cambria Math" panose="02040503050406030204" pitchFamily="18" charset="0"/>
                        <a:ea typeface="华文楷体" panose="02010600040101010101" pitchFamily="2" charset="-122"/>
                      </a:rPr>
                      <m:t>0</m:t>
                    </m:r>
                    <m:r>
                      <a:rPr lang="en-US" altLang="zh-CN" i="1" dirty="0">
                        <a:latin typeface="Cambria Math" panose="02040503050406030204" pitchFamily="18" charset="0"/>
                        <a:ea typeface="华文楷体" panose="02010600040101010101" pitchFamily="2" charset="-122"/>
                      </a:rPr>
                      <m:t>.</m:t>
                    </m:r>
                    <m:r>
                      <a:rPr lang="en-US" altLang="zh-CN" i="1" dirty="0">
                        <a:latin typeface="Cambria Math" panose="02040503050406030204" pitchFamily="18" charset="0"/>
                        <a:ea typeface="华文楷体" panose="02010600040101010101" pitchFamily="2" charset="-122"/>
                      </a:rPr>
                      <m:t>5</m:t>
                    </m:r>
                    <m:r>
                      <a:rPr lang="en-US" altLang="zh-CN" b="0" i="1" dirty="0" smtClean="0">
                        <a:latin typeface="Cambria Math" panose="02040503050406030204" pitchFamily="18" charset="0"/>
                        <a:ea typeface="华文楷体" panose="02010600040101010101" pitchFamily="2" charset="-122"/>
                      </a:rPr>
                      <m:t>)</m:t>
                    </m:r>
                  </m:oMath>
                </a14:m>
                <a:r>
                  <a:rPr lang="zh-CN" altLang="en-US" dirty="0">
                    <a:latin typeface="华文楷体" panose="02010600040101010101" pitchFamily="2" charset="-122"/>
                    <a:ea typeface="华文楷体" panose="02010600040101010101" pitchFamily="2" charset="-122"/>
                  </a:rPr>
                  <a:t>到</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𝑦</m:t>
                    </m:r>
                  </m:oMath>
                </a14:m>
                <a:r>
                  <a:rPr lang="zh-CN" altLang="en-US" dirty="0">
                    <a:latin typeface="华文楷体" panose="02010600040101010101" pitchFamily="2" charset="-122"/>
                    <a:ea typeface="华文楷体" panose="02010600040101010101" pitchFamily="2" charset="-122"/>
                  </a:rPr>
                  <a:t>，以获得</a:t>
                </a:r>
                <a14:m>
                  <m:oMath xmlns:m="http://schemas.openxmlformats.org/officeDocument/2006/math">
                    <m:acc>
                      <m:accPr>
                        <m:chr m:val="̃"/>
                        <m:ctrlPr>
                          <a:rPr lang="en-US" altLang="zh-CN" b="0" i="1" smtClean="0">
                            <a:latin typeface="Cambria Math" panose="02040503050406030204" pitchFamily="18" charset="0"/>
                            <a:ea typeface="华文楷体" panose="02010600040101010101" pitchFamily="2" charset="-122"/>
                          </a:rPr>
                        </m:ctrlPr>
                      </m:accPr>
                      <m:e>
                        <m:r>
                          <a:rPr lang="en-US" altLang="zh-CN" b="0" i="1" smtClean="0">
                            <a:latin typeface="Cambria Math" panose="02040503050406030204" pitchFamily="18" charset="0"/>
                            <a:ea typeface="华文楷体" panose="02010600040101010101" pitchFamily="2" charset="-122"/>
                          </a:rPr>
                          <m:t>𝑦</m:t>
                        </m:r>
                      </m:e>
                    </m:acc>
                  </m:oMath>
                </a14:m>
                <a:r>
                  <a:rPr lang="zh-CN" altLang="en-US" dirty="0">
                    <a:latin typeface="华文楷体" panose="02010600040101010101" pitchFamily="2" charset="-122"/>
                    <a:ea typeface="华文楷体" panose="02010600040101010101" pitchFamily="2" charset="-122"/>
                  </a:rPr>
                  <a:t>，这可以被视为离散量化过程的近似。在量化之后，使用熵模型来估计熵编码的</a:t>
                </a:r>
                <a14:m>
                  <m:oMath xmlns:m="http://schemas.openxmlformats.org/officeDocument/2006/math">
                    <m:acc>
                      <m:accPr>
                        <m:chr m:val="̃"/>
                        <m:ctrlPr>
                          <a:rPr lang="en-US" altLang="zh-CN" i="1">
                            <a:latin typeface="Cambria Math" panose="02040503050406030204" pitchFamily="18" charset="0"/>
                            <a:ea typeface="华文楷体" panose="02010600040101010101" pitchFamily="2" charset="-122"/>
                          </a:rPr>
                        </m:ctrlPr>
                      </m:accPr>
                      <m:e>
                        <m:r>
                          <a:rPr lang="en-US" altLang="zh-CN" i="1">
                            <a:latin typeface="Cambria Math" panose="02040503050406030204" pitchFamily="18" charset="0"/>
                            <a:ea typeface="华文楷体" panose="02010600040101010101" pitchFamily="2" charset="-122"/>
                          </a:rPr>
                          <m:t>𝑦</m:t>
                        </m:r>
                      </m:e>
                    </m:acc>
                  </m:oMath>
                </a14:m>
                <a:r>
                  <a:rPr lang="zh-CN" altLang="en-US" dirty="0">
                    <a:latin typeface="华文楷体" panose="02010600040101010101" pitchFamily="2" charset="-122"/>
                    <a:ea typeface="华文楷体" panose="02010600040101010101" pitchFamily="2" charset="-122"/>
                  </a:rPr>
                  <a:t>的概率分布。</a:t>
                </a:r>
                <a:endParaRPr lang="zh-CN" altLang="en-US" dirty="0">
                  <a:solidFill>
                    <a:srgbClr val="FF0000"/>
                  </a:solidFill>
                </a:endParaRPr>
              </a:p>
            </p:txBody>
          </p:sp>
        </mc:Choice>
        <mc:Fallback>
          <p:sp>
            <p:nvSpPr>
              <p:cNvPr id="20" name="文本框 19"/>
              <p:cNvSpPr txBox="1">
                <a:spLocks noRot="1" noChangeAspect="1" noMove="1" noResize="1" noEditPoints="1" noAdjustHandles="1" noChangeArrowheads="1" noChangeShapeType="1" noTextEdit="1"/>
              </p:cNvSpPr>
              <p:nvPr/>
            </p:nvSpPr>
            <p:spPr>
              <a:xfrm>
                <a:off x="5684875" y="4114318"/>
                <a:ext cx="6373013" cy="923330"/>
              </a:xfrm>
              <a:prstGeom prst="rect">
                <a:avLst/>
              </a:prstGeom>
              <a:blipFill rotWithShape="1">
                <a:blip r:embed="rId4"/>
                <a:stretch>
                  <a:fillRect l="-6" t="-17" r="8" b="21"/>
                </a:stretch>
              </a:blipFill>
            </p:spPr>
            <p:txBody>
              <a:bodyPr/>
              <a:lstStyle/>
              <a:p>
                <a:r>
                  <a:rPr lang="zh-CN" altLang="en-US">
                    <a:noFill/>
                  </a:rPr>
                  <a:t> </a:t>
                </a:r>
              </a:p>
            </p:txBody>
          </p:sp>
        </mc:Fallback>
      </mc:AlternateContent>
      <p:pic>
        <p:nvPicPr>
          <p:cNvPr id="3" name="图片 2"/>
          <p:cNvPicPr>
            <a:picLocks noChangeAspect="1"/>
          </p:cNvPicPr>
          <p:nvPr/>
        </p:nvPicPr>
        <p:blipFill rotWithShape="1">
          <a:blip r:embed="rId5">
            <a:clrChange>
              <a:clrFrom>
                <a:srgbClr val="FFFFFF"/>
              </a:clrFrom>
              <a:clrTo>
                <a:srgbClr val="FFFFFF">
                  <a:alpha val="0"/>
                </a:srgbClr>
              </a:clrTo>
            </a:clrChange>
          </a:blip>
          <a:srcRect b="40977"/>
          <a:stretch>
            <a:fillRect/>
          </a:stretch>
        </p:blipFill>
        <p:spPr>
          <a:xfrm>
            <a:off x="1435391" y="5060016"/>
            <a:ext cx="4520294" cy="593939"/>
          </a:xfrm>
          <a:prstGeom prst="rect">
            <a:avLst/>
          </a:prstGeom>
        </p:spPr>
      </p:pic>
      <p:pic>
        <p:nvPicPr>
          <p:cNvPr id="5" name="图片 4"/>
          <p:cNvPicPr>
            <a:picLocks noChangeAspect="1"/>
          </p:cNvPicPr>
          <p:nvPr/>
        </p:nvPicPr>
        <p:blipFill>
          <a:blip r:embed="rId6">
            <a:clrChange>
              <a:clrFrom>
                <a:srgbClr val="FFFFFF"/>
              </a:clrFrom>
              <a:clrTo>
                <a:srgbClr val="FFFFFF">
                  <a:alpha val="0"/>
                </a:srgbClr>
              </a:clrTo>
            </a:clrChange>
          </a:blip>
          <a:stretch>
            <a:fillRect/>
          </a:stretch>
        </p:blipFill>
        <p:spPr>
          <a:xfrm>
            <a:off x="1346783" y="5744572"/>
            <a:ext cx="4357442" cy="781896"/>
          </a:xfrm>
          <a:prstGeom prst="rect">
            <a:avLst/>
          </a:prstGeom>
        </p:spPr>
      </p:pic>
      <p:pic>
        <p:nvPicPr>
          <p:cNvPr id="9" name="图片 8"/>
          <p:cNvPicPr>
            <a:picLocks noChangeAspect="1"/>
          </p:cNvPicPr>
          <p:nvPr/>
        </p:nvPicPr>
        <p:blipFill>
          <a:blip r:embed="rId7">
            <a:clrChange>
              <a:clrFrom>
                <a:srgbClr val="FFFFFF"/>
              </a:clrFrom>
              <a:clrTo>
                <a:srgbClr val="FFFFFF">
                  <a:alpha val="0"/>
                </a:srgbClr>
              </a:clrTo>
            </a:clrChange>
          </a:blip>
          <a:stretch>
            <a:fillRect/>
          </a:stretch>
        </p:blipFill>
        <p:spPr>
          <a:xfrm>
            <a:off x="6235923" y="5315166"/>
            <a:ext cx="5270915" cy="677577"/>
          </a:xfrm>
          <a:prstGeom prst="rect">
            <a:avLst/>
          </a:prstGeom>
        </p:spPr>
      </p:pic>
      <p:sp>
        <p:nvSpPr>
          <p:cNvPr id="24" name="文本框 23"/>
          <p:cNvSpPr txBox="1"/>
          <p:nvPr/>
        </p:nvSpPr>
        <p:spPr>
          <a:xfrm>
            <a:off x="6807097" y="6166671"/>
            <a:ext cx="5318939" cy="261610"/>
          </a:xfrm>
          <a:prstGeom prst="rect">
            <a:avLst/>
          </a:prstGeom>
          <a:noFill/>
        </p:spPr>
        <p:txBody>
          <a:bodyPr wrap="square" rtlCol="0">
            <a:spAutoFit/>
          </a:bodyPr>
          <a:lstStyle/>
          <a:p>
            <a:r>
              <a:rPr lang="zh-CN" altLang="en-US" sz="1100" dirty="0">
                <a:latin typeface="华文楷体" panose="02010600040101010101" pitchFamily="2" charset="-122"/>
                <a:ea typeface="华文楷体" panose="02010600040101010101" pitchFamily="2" charset="-122"/>
              </a:rPr>
              <a:t>图片引自</a:t>
            </a:r>
            <a:r>
              <a:rPr lang="en-US" altLang="zh-CN" sz="1100" dirty="0">
                <a:latin typeface="华文楷体" panose="02010600040101010101" pitchFamily="2" charset="-122"/>
                <a:ea typeface="华文楷体" panose="02010600040101010101" pitchFamily="2" charset="-122"/>
              </a:rPr>
              <a:t>VARIATIONAL IMAGE COMPRESSION WITH A SCALE HYPERPRIOR</a:t>
            </a:r>
            <a:endParaRPr lang="zh-CN" altLang="en-US" sz="110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4777474" y="335850"/>
            <a:ext cx="1107996" cy="368300"/>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背景</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5"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36"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14" name="文本框 12"/>
          <p:cNvSpPr>
            <a:spLocks noChangeArrowheads="1"/>
          </p:cNvSpPr>
          <p:nvPr/>
        </p:nvSpPr>
        <p:spPr bwMode="auto">
          <a:xfrm>
            <a:off x="5885470" y="335850"/>
            <a:ext cx="1107996" cy="369332"/>
          </a:xfrm>
          <a:prstGeom prst="rect">
            <a:avLst/>
          </a:prstGeom>
          <a:solidFill>
            <a:srgbClr val="ECECEC"/>
          </a:solidFill>
          <a:ln>
            <a:solidFill>
              <a:srgbClr val="ECECEC"/>
            </a:solid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两阶段</a:t>
            </a:r>
            <a:endParaRPr lang="zh-CN" altLang="en-US" dirty="0">
              <a:solidFill>
                <a:schemeClr val="tx1">
                  <a:lumMod val="50000"/>
                  <a:lumOff val="50000"/>
                </a:schemeClr>
              </a:solidFill>
            </a:endParaRPr>
          </a:p>
        </p:txBody>
      </p:sp>
      <p:sp>
        <p:nvSpPr>
          <p:cNvPr id="18" name="TextBox 30"/>
          <p:cNvSpPr>
            <a:spLocks noChangeArrowheads="1"/>
          </p:cNvSpPr>
          <p:nvPr/>
        </p:nvSpPr>
        <p:spPr bwMode="auto">
          <a:xfrm>
            <a:off x="1523999" y="1277026"/>
            <a:ext cx="4160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en-US" altLang="zh-CN" sz="2400" b="1" dirty="0">
                <a:solidFill>
                  <a:srgbClr val="3F3F3F"/>
                </a:solidFill>
                <a:ea typeface="华文楷体" panose="02010600040101010101" pitchFamily="2" charset="-122"/>
              </a:rPr>
              <a:t>SAR</a:t>
            </a:r>
            <a:r>
              <a:rPr lang="zh-CN" altLang="en-US" sz="2400" b="1" dirty="0">
                <a:solidFill>
                  <a:srgbClr val="3F3F3F"/>
                </a:solidFill>
                <a:ea typeface="华文楷体" panose="02010600040101010101" pitchFamily="2" charset="-122"/>
              </a:rPr>
              <a:t>图像的数学模型</a:t>
            </a:r>
            <a:endParaRPr lang="en-US" altLang="zh-CN" sz="2400" b="1" dirty="0">
              <a:solidFill>
                <a:srgbClr val="3F3F3F"/>
              </a:solidFill>
              <a:ea typeface="华文楷体" panose="02010600040101010101" pitchFamily="2" charset="-122"/>
            </a:endParaRPr>
          </a:p>
        </p:txBody>
      </p:sp>
      <p:sp>
        <p:nvSpPr>
          <p:cNvPr id="19"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 name="文本框 6"/>
          <p:cNvSpPr txBox="1"/>
          <p:nvPr/>
        </p:nvSpPr>
        <p:spPr>
          <a:xfrm>
            <a:off x="1523999" y="1796129"/>
            <a:ext cx="8459338" cy="36933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通常认为，</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图像的斑点噪声是一种乘性噪声：</a:t>
            </a:r>
            <a:endParaRPr lang="zh-CN" altLang="en-US" dirty="0">
              <a:solidFill>
                <a:srgbClr val="FF0000"/>
              </a:solidFill>
            </a:endParaRPr>
          </a:p>
        </p:txBody>
      </p:sp>
      <p:pic>
        <p:nvPicPr>
          <p:cNvPr id="6" name="图片 5"/>
          <p:cNvPicPr>
            <a:picLocks noChangeAspect="1"/>
          </p:cNvPicPr>
          <p:nvPr/>
        </p:nvPicPr>
        <p:blipFill rotWithShape="1">
          <a:blip r:embed="rId2">
            <a:clrChange>
              <a:clrFrom>
                <a:srgbClr val="FFFFFF"/>
              </a:clrFrom>
              <a:clrTo>
                <a:srgbClr val="FFFFFF">
                  <a:alpha val="0"/>
                </a:srgbClr>
              </a:clrTo>
            </a:clrChange>
          </a:blip>
          <a:srcRect r="6380"/>
          <a:stretch>
            <a:fillRect/>
          </a:stretch>
        </p:blipFill>
        <p:spPr>
          <a:xfrm>
            <a:off x="4747233" y="2165461"/>
            <a:ext cx="2131240" cy="466725"/>
          </a:xfrm>
          <a:prstGeom prst="rect">
            <a:avLst/>
          </a:prstGeom>
        </p:spPr>
      </p:pic>
      <mc:AlternateContent xmlns:mc="http://schemas.openxmlformats.org/markup-compatibility/2006">
        <mc:Choice xmlns:a14="http://schemas.microsoft.com/office/drawing/2010/main" Requires="a14">
          <p:sp>
            <p:nvSpPr>
              <p:cNvPr id="21" name="文本框 20"/>
              <p:cNvSpPr txBox="1"/>
              <p:nvPr/>
            </p:nvSpPr>
            <p:spPr>
              <a:xfrm>
                <a:off x="1523999" y="2683357"/>
                <a:ext cx="9278204" cy="64633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对于</a:t>
                </a:r>
                <a:r>
                  <a:rPr lang="en-US" altLang="zh-CN" dirty="0">
                    <a:latin typeface="华文楷体" panose="02010600040101010101" pitchFamily="2" charset="-122"/>
                    <a:ea typeface="华文楷体" panose="02010600040101010101" pitchFamily="2" charset="-122"/>
                  </a:rPr>
                  <a:t>L looks</a:t>
                </a:r>
                <a:r>
                  <a:rPr lang="zh-CN" altLang="en-US" dirty="0">
                    <a:latin typeface="华文楷体" panose="02010600040101010101" pitchFamily="2" charset="-122"/>
                    <a:ea typeface="华文楷体" panose="02010600040101010101" pitchFamily="2" charset="-122"/>
                  </a:rPr>
                  <a:t>的</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图像，假设散斑噪声遵循伽马分布，均值为</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1</m:t>
                    </m:r>
                  </m:oMath>
                </a14:m>
                <a:r>
                  <a:rPr lang="zh-CN" altLang="en-US" dirty="0">
                    <a:latin typeface="华文楷体" panose="02010600040101010101" pitchFamily="2" charset="-122"/>
                    <a:ea typeface="华文楷体" panose="02010600040101010101" pitchFamily="2" charset="-122"/>
                  </a:rPr>
                  <a:t>，方差为</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1</m:t>
                    </m:r>
                    <m:r>
                      <a:rPr lang="en-US" altLang="zh-CN" i="1" dirty="0" smtClean="0">
                        <a:latin typeface="Cambria Math" panose="02040503050406030204" pitchFamily="18" charset="0"/>
                        <a:ea typeface="华文楷体" panose="02010600040101010101" pitchFamily="2" charset="-122"/>
                      </a:rPr>
                      <m:t>/</m:t>
                    </m:r>
                    <m:r>
                      <a:rPr lang="en-US" altLang="zh-CN" i="1" dirty="0" smtClean="0">
                        <a:latin typeface="Cambria Math" panose="02040503050406030204" pitchFamily="18" charset="0"/>
                        <a:ea typeface="华文楷体" panose="02010600040101010101" pitchFamily="2" charset="-122"/>
                      </a:rPr>
                      <m:t>𝐿</m:t>
                    </m:r>
                  </m:oMath>
                </a14:m>
                <a:r>
                  <a:rPr lang="zh-CN" altLang="en-US" dirty="0">
                    <a:latin typeface="华文楷体" panose="02010600040101010101" pitchFamily="2" charset="-122"/>
                    <a:ea typeface="华文楷体" panose="02010600040101010101" pitchFamily="2" charset="-122"/>
                  </a:rPr>
                  <a:t>，由下式给出其噪声分布：</a:t>
                </a:r>
                <a:endParaRPr lang="zh-CN" altLang="en-US" dirty="0">
                  <a:solidFill>
                    <a:srgbClr val="FF0000"/>
                  </a:solidFill>
                </a:endParaRPr>
              </a:p>
            </p:txBody>
          </p:sp>
        </mc:Choice>
        <mc:Fallback>
          <p:sp>
            <p:nvSpPr>
              <p:cNvPr id="21" name="文本框 20"/>
              <p:cNvSpPr txBox="1">
                <a:spLocks noRot="1" noChangeAspect="1" noMove="1" noResize="1" noEditPoints="1" noAdjustHandles="1" noChangeArrowheads="1" noChangeShapeType="1" noTextEdit="1"/>
              </p:cNvSpPr>
              <p:nvPr/>
            </p:nvSpPr>
            <p:spPr>
              <a:xfrm>
                <a:off x="1523999" y="2683357"/>
                <a:ext cx="9278204" cy="646331"/>
              </a:xfrm>
              <a:prstGeom prst="rect">
                <a:avLst/>
              </a:prstGeom>
              <a:blipFill rotWithShape="1">
                <a:blip r:embed="rId3"/>
                <a:stretch>
                  <a:fillRect l="-7" t="-75" r="2" b="59"/>
                </a:stretch>
              </a:blipFill>
            </p:spPr>
            <p:txBody>
              <a:bodyPr/>
              <a:lstStyle/>
              <a:p>
                <a:r>
                  <a:rPr lang="zh-CN" altLang="en-US">
                    <a:noFill/>
                  </a:rPr>
                  <a:t> </a:t>
                </a:r>
              </a:p>
            </p:txBody>
          </p:sp>
        </mc:Fallback>
      </mc:AlternateContent>
      <p:pic>
        <p:nvPicPr>
          <p:cNvPr id="8" name="图片 7"/>
          <p:cNvPicPr>
            <a:picLocks noChangeAspect="1"/>
          </p:cNvPicPr>
          <p:nvPr/>
        </p:nvPicPr>
        <p:blipFill rotWithShape="1">
          <a:blip r:embed="rId4">
            <a:clrChange>
              <a:clrFrom>
                <a:srgbClr val="FFFFFF"/>
              </a:clrFrom>
              <a:clrTo>
                <a:srgbClr val="FFFFFF">
                  <a:alpha val="0"/>
                </a:srgbClr>
              </a:clrTo>
            </a:clrChange>
          </a:blip>
          <a:srcRect r="10407"/>
          <a:stretch>
            <a:fillRect/>
          </a:stretch>
        </p:blipFill>
        <p:spPr>
          <a:xfrm>
            <a:off x="4540751" y="2993251"/>
            <a:ext cx="2423559" cy="762000"/>
          </a:xfrm>
          <a:prstGeom prst="rect">
            <a:avLst/>
          </a:prstGeom>
        </p:spPr>
      </p:pic>
      <p:sp>
        <p:nvSpPr>
          <p:cNvPr id="25" name="文本框 24"/>
          <p:cNvSpPr txBox="1"/>
          <p:nvPr/>
        </p:nvSpPr>
        <p:spPr>
          <a:xfrm>
            <a:off x="1523999" y="3751652"/>
            <a:ext cx="9144000" cy="646331"/>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为了让训练时有干净图像作为</a:t>
            </a:r>
            <a:r>
              <a:rPr lang="en-US" altLang="zh-CN" dirty="0">
                <a:latin typeface="华文楷体" panose="02010600040101010101" pitchFamily="2" charset="-122"/>
                <a:ea typeface="华文楷体" panose="02010600040101010101" pitchFamily="2" charset="-122"/>
              </a:rPr>
              <a:t>ground truth</a:t>
            </a:r>
            <a:r>
              <a:rPr lang="zh-CN" altLang="en-US" dirty="0">
                <a:latin typeface="华文楷体" panose="02010600040101010101" pitchFamily="2" charset="-122"/>
                <a:ea typeface="华文楷体" panose="02010600040101010101" pitchFamily="2" charset="-122"/>
              </a:rPr>
              <a:t>，这里选择合成数据集，通过在光学图像（灰度图）上添加</a:t>
            </a:r>
            <a:r>
              <a:rPr lang="en-US" altLang="zh-CN" dirty="0">
                <a:latin typeface="华文楷体" panose="02010600040101010101" pitchFamily="2" charset="-122"/>
                <a:ea typeface="华文楷体" panose="02010600040101010101" pitchFamily="2" charset="-122"/>
              </a:rPr>
              <a:t>Gamma</a:t>
            </a:r>
            <a:r>
              <a:rPr lang="zh-CN" altLang="en-US" dirty="0">
                <a:latin typeface="华文楷体" panose="02010600040101010101" pitchFamily="2" charset="-122"/>
                <a:ea typeface="华文楷体" panose="02010600040101010101" pitchFamily="2" charset="-122"/>
              </a:rPr>
              <a:t>乘性噪声来模拟</a:t>
            </a:r>
            <a:r>
              <a:rPr lang="en-US" altLang="zh-CN" dirty="0">
                <a:latin typeface="华文楷体" panose="02010600040101010101" pitchFamily="2" charset="-122"/>
                <a:ea typeface="华文楷体" panose="02010600040101010101" pitchFamily="2" charset="-122"/>
              </a:rPr>
              <a:t>SAR</a:t>
            </a:r>
            <a:r>
              <a:rPr lang="zh-CN" altLang="en-US" dirty="0">
                <a:latin typeface="华文楷体" panose="02010600040101010101" pitchFamily="2" charset="-122"/>
                <a:ea typeface="华文楷体" panose="02010600040101010101" pitchFamily="2" charset="-122"/>
              </a:rPr>
              <a:t>图像，就可以进行有监督训练。</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en-US" altLang="zh-CN" sz="2400" b="1" dirty="0">
                <a:solidFill>
                  <a:srgbClr val="3F3F3F"/>
                </a:solidFill>
                <a:ea typeface="华文楷体" panose="02010600040101010101" pitchFamily="2" charset="-122"/>
              </a:rPr>
              <a:t>SAR</a:t>
            </a:r>
            <a:r>
              <a:rPr lang="zh-CN" altLang="en-US" sz="2400" b="1" dirty="0">
                <a:solidFill>
                  <a:srgbClr val="3F3F3F"/>
                </a:solidFill>
                <a:ea typeface="华文楷体" panose="02010600040101010101" pitchFamily="2" charset="-122"/>
              </a:rPr>
              <a:t>图像联合去噪与压缩的两阶段方法</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4394200" y="2527367"/>
            <a:ext cx="8000428" cy="4113147"/>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8732673" y="1091979"/>
            <a:ext cx="3323985" cy="1582137"/>
          </a:xfrm>
          <a:prstGeom prst="rect">
            <a:avLst/>
          </a:prstGeom>
        </p:spPr>
      </p:pic>
      <p:sp>
        <p:nvSpPr>
          <p:cNvPr id="28" name="文本框 27"/>
          <p:cNvSpPr txBox="1"/>
          <p:nvPr/>
        </p:nvSpPr>
        <p:spPr>
          <a:xfrm>
            <a:off x="1523999" y="1796129"/>
            <a:ext cx="3054825" cy="4247317"/>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考虑一种场景，无论输入变化如何，如果我们可以使用某些方法获得相同的潜在表征，则解码的图像将是相同的。</a:t>
            </a:r>
            <a:endParaRPr lang="en-US" altLang="zh-CN"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换言之，</a:t>
            </a:r>
            <a:r>
              <a:rPr lang="zh-CN" altLang="en-US" dirty="0">
                <a:solidFill>
                  <a:srgbClr val="FF0000"/>
                </a:solidFill>
                <a:latin typeface="华文楷体" panose="02010600040101010101" pitchFamily="2" charset="-122"/>
                <a:ea typeface="华文楷体" panose="02010600040101010101" pitchFamily="2" charset="-122"/>
              </a:rPr>
              <a:t>随着潜在表征的相似度的增加，重建的图像也将相应地变得相似。</a:t>
            </a:r>
            <a:endParaRPr lang="en-US" altLang="zh-CN" dirty="0">
              <a:solidFill>
                <a:srgbClr val="FF0000"/>
              </a:solidFill>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于是我们提出了一种两阶段训练方法。通过在压缩过程中消除散斑噪声，我们获得了无噪声的潜在特征，自然就可以恢复出干净的图像。</a:t>
            </a:r>
            <a:endParaRPr lang="zh-CN" altLang="en-US"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en-US" altLang="zh-CN" sz="2400" b="1" dirty="0">
                <a:solidFill>
                  <a:srgbClr val="3F3F3F"/>
                </a:solidFill>
                <a:ea typeface="华文楷体" panose="02010600040101010101" pitchFamily="2" charset="-122"/>
              </a:rPr>
              <a:t>SAR</a:t>
            </a:r>
            <a:r>
              <a:rPr lang="zh-CN" altLang="en-US" sz="2400" b="1" dirty="0">
                <a:solidFill>
                  <a:srgbClr val="3F3F3F"/>
                </a:solidFill>
                <a:ea typeface="华文楷体" panose="02010600040101010101" pitchFamily="2" charset="-122"/>
              </a:rPr>
              <a:t>图像联合去噪与压缩的两阶段方法</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4394200" y="1751123"/>
            <a:ext cx="8000428" cy="4113147"/>
          </a:xfrm>
          <a:prstGeom prst="rect">
            <a:avLst/>
          </a:prstGeom>
        </p:spPr>
      </p:pic>
      <mc:AlternateContent xmlns:mc="http://schemas.openxmlformats.org/markup-compatibility/2006">
        <mc:Choice xmlns:a14="http://schemas.microsoft.com/office/drawing/2010/main" Requires="a14">
          <p:sp>
            <p:nvSpPr>
              <p:cNvPr id="28" name="文本框 27"/>
              <p:cNvSpPr txBox="1"/>
              <p:nvPr/>
            </p:nvSpPr>
            <p:spPr>
              <a:xfrm>
                <a:off x="1523999" y="1796129"/>
                <a:ext cx="3054825" cy="3461012"/>
              </a:xfrm>
              <a:prstGeom prst="rect">
                <a:avLst/>
              </a:prstGeom>
              <a:noFill/>
            </p:spPr>
            <p:txBody>
              <a:bodyPr wrap="squar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一阶段：纯压缩训练。</a:t>
                </a:r>
                <a:endParaRPr lang="en-US" altLang="zh-CN" dirty="0">
                  <a:solidFill>
                    <a:srgbClr val="FF0000"/>
                  </a:solidFill>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由于我们需要无噪声的潜在特征作为指导，因此我们的网络最初使用干净的图像 </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𝑥</m:t>
                    </m:r>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进行训练。失真度也是相对于原始图像 </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𝑥</m:t>
                    </m:r>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计算的。</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在此阶段，网络被训练为专注于纯压缩能力。干净的特征表示为 </a:t>
                </a:r>
                <a14:m>
                  <m:oMath xmlns:m="http://schemas.openxmlformats.org/officeDocument/2006/math">
                    <m:sSubSup>
                      <m:sSubSupPr>
                        <m:ctrlPr>
                          <a:rPr lang="en-US" altLang="zh-CN" b="0" i="1" dirty="0" smtClean="0">
                            <a:latin typeface="Cambria Math" panose="02040503050406030204" pitchFamily="18" charset="0"/>
                            <a:ea typeface="华文楷体" panose="02010600040101010101" pitchFamily="2" charset="-122"/>
                          </a:rPr>
                        </m:ctrlPr>
                      </m:sSubSupPr>
                      <m:e>
                        <m:r>
                          <a:rPr lang="en-US" altLang="zh-CN" i="1" dirty="0" smtClean="0">
                            <a:latin typeface="Cambria Math" panose="02040503050406030204" pitchFamily="18" charset="0"/>
                            <a:ea typeface="华文楷体" panose="02010600040101010101" pitchFamily="2" charset="-122"/>
                          </a:rPr>
                          <m:t>𝑦</m:t>
                        </m:r>
                      </m:e>
                      <m:sub>
                        <m:r>
                          <a:rPr lang="en-US" altLang="zh-CN" b="0" i="1" dirty="0" smtClean="0">
                            <a:latin typeface="Cambria Math" panose="02040503050406030204" pitchFamily="18" charset="0"/>
                            <a:ea typeface="华文楷体" panose="02010600040101010101" pitchFamily="2" charset="-122"/>
                          </a:rPr>
                          <m:t>𝑔𝑡</m:t>
                        </m:r>
                      </m:sub>
                      <m:sup>
                        <m:r>
                          <a:rPr lang="en-US" altLang="zh-CN" b="0" i="1" dirty="0" smtClean="0">
                            <a:latin typeface="Cambria Math" panose="02040503050406030204" pitchFamily="18" charset="0"/>
                            <a:ea typeface="华文楷体" panose="02010600040101010101" pitchFamily="2" charset="-122"/>
                          </a:rPr>
                          <m:t>𝑖𝑛</m:t>
                        </m:r>
                      </m:sup>
                    </m:sSubSup>
                    <m:r>
                      <a:rPr lang="en-US" altLang="zh-CN" i="1" dirty="0" smtClean="0">
                        <a:latin typeface="Cambria Math" panose="02040503050406030204" pitchFamily="18" charset="0"/>
                        <a:ea typeface="华文楷体" panose="02010600040101010101" pitchFamily="2" charset="-122"/>
                      </a:rPr>
                      <m:t> </m:t>
                    </m:r>
                  </m:oMath>
                </a14:m>
                <a:r>
                  <a:rPr lang="zh-CN" altLang="en-US" dirty="0">
                    <a:latin typeface="华文楷体" panose="02010600040101010101" pitchFamily="2" charset="-122"/>
                    <a:ea typeface="华文楷体" panose="02010600040101010101" pitchFamily="2" charset="-122"/>
                  </a:rPr>
                  <a:t>和 </a:t>
                </a:r>
                <a14:m>
                  <m:oMath xmlns:m="http://schemas.openxmlformats.org/officeDocument/2006/math">
                    <m:sSub>
                      <m:sSubPr>
                        <m:ctrlPr>
                          <a:rPr lang="en-US" altLang="zh-CN" b="0" i="1" dirty="0" smtClean="0">
                            <a:latin typeface="Cambria Math" panose="02040503050406030204" pitchFamily="18" charset="0"/>
                            <a:ea typeface="华文楷体" panose="02010600040101010101" pitchFamily="2" charset="-122"/>
                          </a:rPr>
                        </m:ctrlPr>
                      </m:sSubPr>
                      <m:e>
                        <m:r>
                          <a:rPr lang="en-US" altLang="zh-CN" i="1" dirty="0" smtClean="0">
                            <a:latin typeface="Cambria Math" panose="02040503050406030204" pitchFamily="18" charset="0"/>
                            <a:ea typeface="华文楷体" panose="02010600040101010101" pitchFamily="2" charset="-122"/>
                          </a:rPr>
                          <m:t>𝑦</m:t>
                        </m:r>
                      </m:e>
                      <m:sub>
                        <m:r>
                          <a:rPr lang="en-US" altLang="zh-CN" b="0" i="1" dirty="0" smtClean="0">
                            <a:latin typeface="Cambria Math" panose="02040503050406030204" pitchFamily="18" charset="0"/>
                            <a:ea typeface="华文楷体" panose="02010600040101010101" pitchFamily="2" charset="-122"/>
                          </a:rPr>
                          <m:t>𝑔𝑡</m:t>
                        </m:r>
                      </m:sub>
                    </m:sSub>
                  </m:oMath>
                </a14:m>
                <a:r>
                  <a:rPr lang="zh-CN" altLang="en-US" dirty="0">
                    <a:latin typeface="华文楷体" panose="02010600040101010101" pitchFamily="2" charset="-122"/>
                    <a:ea typeface="华文楷体" panose="02010600040101010101" pitchFamily="2" charset="-122"/>
                  </a:rPr>
                  <a:t>，通过以下等式获得：</a:t>
                </a:r>
                <a:endParaRPr lang="zh-CN" altLang="en-US" dirty="0">
                  <a:solidFill>
                    <a:srgbClr val="FF0000"/>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1523999" y="1796129"/>
                <a:ext cx="3054825" cy="3461012"/>
              </a:xfrm>
              <a:prstGeom prst="rect">
                <a:avLst/>
              </a:prstGeom>
              <a:blipFill rotWithShape="1">
                <a:blip r:embed="rId3"/>
                <a:stretch>
                  <a:fillRect l="-21" t="-10" r="16" b="18"/>
                </a:stretch>
              </a:blipFill>
            </p:spPr>
            <p:txBody>
              <a:bodyPr/>
              <a:lstStyle/>
              <a:p>
                <a:r>
                  <a:rPr lang="zh-CN" altLang="en-US">
                    <a:noFill/>
                  </a:rPr>
                  <a:t> </a:t>
                </a:r>
              </a:p>
            </p:txBody>
          </p:sp>
        </mc:Fallback>
      </mc:AlternateContent>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2218506" y="5302147"/>
            <a:ext cx="1665810" cy="8204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en-US" altLang="zh-CN" sz="2400" b="1" dirty="0">
                <a:solidFill>
                  <a:srgbClr val="3F3F3F"/>
                </a:solidFill>
                <a:ea typeface="华文楷体" panose="02010600040101010101" pitchFamily="2" charset="-122"/>
              </a:rPr>
              <a:t>SAR</a:t>
            </a:r>
            <a:r>
              <a:rPr lang="zh-CN" altLang="en-US" sz="2400" b="1" dirty="0">
                <a:solidFill>
                  <a:srgbClr val="3F3F3F"/>
                </a:solidFill>
                <a:ea typeface="华文楷体" panose="02010600040101010101" pitchFamily="2" charset="-122"/>
              </a:rPr>
              <a:t>图像联合去噪与压缩的两阶段方法</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4394200" y="1751123"/>
            <a:ext cx="8000428" cy="4113147"/>
          </a:xfrm>
          <a:prstGeom prst="rect">
            <a:avLst/>
          </a:prstGeom>
        </p:spPr>
      </p:pic>
      <mc:AlternateContent xmlns:mc="http://schemas.openxmlformats.org/markup-compatibility/2006">
        <mc:Choice xmlns:a14="http://schemas.microsoft.com/office/drawing/2010/main" Requires="a14">
          <p:sp>
            <p:nvSpPr>
              <p:cNvPr id="28" name="文本框 27"/>
              <p:cNvSpPr txBox="1"/>
              <p:nvPr/>
            </p:nvSpPr>
            <p:spPr>
              <a:xfrm>
                <a:off x="1523999" y="1796129"/>
                <a:ext cx="3054825" cy="3192925"/>
              </a:xfrm>
              <a:prstGeom prst="rect">
                <a:avLst/>
              </a:prstGeom>
              <a:noFill/>
            </p:spPr>
            <p:txBody>
              <a:bodyPr wrap="square" rtlCol="0">
                <a:spAutoFit/>
              </a:bodyPr>
              <a:lstStyle/>
              <a:p>
                <a:r>
                  <a:rPr lang="zh-CN" altLang="en-US" dirty="0">
                    <a:solidFill>
                      <a:srgbClr val="FF0000"/>
                    </a:solidFill>
                    <a:latin typeface="华文楷体" panose="02010600040101010101" pitchFamily="2" charset="-122"/>
                    <a:ea typeface="华文楷体" panose="02010600040101010101" pitchFamily="2" charset="-122"/>
                  </a:rPr>
                  <a:t> 二阶段：联合去噪压缩训练</a:t>
                </a:r>
                <a:endParaRPr lang="en-US" altLang="zh-CN" dirty="0">
                  <a:solidFill>
                    <a:srgbClr val="FF0000"/>
                  </a:solidFill>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噪声图像 </a:t>
                </a:r>
                <a14:m>
                  <m:oMath xmlns:m="http://schemas.openxmlformats.org/officeDocument/2006/math">
                    <m:acc>
                      <m:accPr>
                        <m:chr m:val="̃"/>
                        <m:ctrlPr>
                          <a:rPr lang="en-US" altLang="zh-CN" i="1" dirty="0" smtClean="0">
                            <a:latin typeface="Cambria Math" panose="02040503050406030204" pitchFamily="18" charset="0"/>
                            <a:ea typeface="华文楷体" panose="02010600040101010101" pitchFamily="2" charset="-122"/>
                          </a:rPr>
                        </m:ctrlPr>
                      </m:accPr>
                      <m:e>
                        <m:r>
                          <a:rPr lang="en-US" altLang="zh-CN" b="0" i="1" dirty="0" smtClean="0">
                            <a:latin typeface="Cambria Math" panose="02040503050406030204" pitchFamily="18" charset="0"/>
                            <a:ea typeface="华文楷体" panose="02010600040101010101" pitchFamily="2" charset="-122"/>
                          </a:rPr>
                          <m:t>𝑥</m:t>
                        </m:r>
                      </m:e>
                    </m:acc>
                  </m:oMath>
                </a14:m>
                <a:r>
                  <a:rPr lang="zh-CN" altLang="en-US" dirty="0">
                    <a:latin typeface="华文楷体" panose="02010600040101010101" pitchFamily="2" charset="-122"/>
                    <a:ea typeface="华文楷体" panose="02010600040101010101" pitchFamily="2" charset="-122"/>
                  </a:rPr>
                  <a:t>和相应的干净图像 </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𝑥</m:t>
                    </m:r>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都被到网络中，但是通过的分支不同。</a:t>
                </a:r>
                <a:endParaRPr lang="en-US" altLang="zh-CN" dirty="0">
                  <a:latin typeface="华文楷体" panose="02010600040101010101" pitchFamily="2" charset="-122"/>
                  <a:ea typeface="华文楷体" panose="02010600040101010101" pitchFamily="2" charset="-122"/>
                </a:endParaRPr>
              </a:p>
              <a:p>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干净图像被送到阶段 </a:t>
                </a:r>
                <a:r>
                  <a:rPr lang="en-US" altLang="zh-CN" dirty="0">
                    <a:latin typeface="华文楷体" panose="02010600040101010101" pitchFamily="2" charset="-122"/>
                    <a:ea typeface="华文楷体" panose="02010600040101010101" pitchFamily="2" charset="-122"/>
                  </a:rPr>
                  <a:t>1 </a:t>
                </a:r>
                <a:r>
                  <a:rPr lang="zh-CN" altLang="en-US" dirty="0">
                    <a:latin typeface="华文楷体" panose="02010600040101010101" pitchFamily="2" charset="-122"/>
                    <a:ea typeface="华文楷体" panose="02010600040101010101" pitchFamily="2" charset="-122"/>
                  </a:rPr>
                  <a:t>管道中以</a:t>
                </a:r>
                <a14:m>
                  <m:oMath xmlns:m="http://schemas.openxmlformats.org/officeDocument/2006/math">
                    <m:sSubSup>
                      <m:sSubSupPr>
                        <m:ctrlPr>
                          <a:rPr lang="en-US" altLang="zh-CN" i="1" dirty="0">
                            <a:latin typeface="Cambria Math" panose="02040503050406030204" pitchFamily="18" charset="0"/>
                            <a:ea typeface="华文楷体" panose="02010600040101010101" pitchFamily="2" charset="-122"/>
                          </a:rPr>
                        </m:ctrlPr>
                      </m:sSubSupPr>
                      <m:e>
                        <m:r>
                          <a:rPr lang="en-US" altLang="zh-CN" i="1" dirty="0">
                            <a:latin typeface="Cambria Math" panose="02040503050406030204" pitchFamily="18" charset="0"/>
                            <a:ea typeface="华文楷体" panose="02010600040101010101" pitchFamily="2" charset="-122"/>
                          </a:rPr>
                          <m:t>𝑦</m:t>
                        </m:r>
                      </m:e>
                      <m:sub>
                        <m:r>
                          <a:rPr lang="en-US" altLang="zh-CN" i="1" dirty="0">
                            <a:latin typeface="Cambria Math" panose="02040503050406030204" pitchFamily="18" charset="0"/>
                            <a:ea typeface="华文楷体" panose="02010600040101010101" pitchFamily="2" charset="-122"/>
                          </a:rPr>
                          <m:t>𝑔𝑡</m:t>
                        </m:r>
                      </m:sub>
                      <m:sup>
                        <m:r>
                          <a:rPr lang="en-US" altLang="zh-CN" i="1" dirty="0">
                            <a:latin typeface="Cambria Math" panose="02040503050406030204" pitchFamily="18" charset="0"/>
                            <a:ea typeface="华文楷体" panose="02010600040101010101" pitchFamily="2" charset="-122"/>
                          </a:rPr>
                          <m:t>𝑖𝑛</m:t>
                        </m:r>
                      </m:sup>
                    </m:sSubSup>
                    <m:r>
                      <a:rPr lang="en-US" altLang="zh-CN" i="1" dirty="0">
                        <a:latin typeface="Cambria Math" panose="02040503050406030204" pitchFamily="18" charset="0"/>
                        <a:ea typeface="华文楷体" panose="02010600040101010101" pitchFamily="2" charset="-122"/>
                      </a:rPr>
                      <m:t> </m:t>
                    </m:r>
                  </m:oMath>
                </a14:m>
                <a:r>
                  <a:rPr lang="zh-CN" altLang="en-US" dirty="0">
                    <a:latin typeface="华文楷体" panose="02010600040101010101" pitchFamily="2" charset="-122"/>
                    <a:ea typeface="华文楷体" panose="02010600040101010101" pitchFamily="2" charset="-122"/>
                  </a:rPr>
                  <a:t>和 </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𝑦</m:t>
                        </m:r>
                      </m:e>
                      <m:sub>
                        <m:r>
                          <a:rPr lang="en-US" altLang="zh-CN" i="1" dirty="0">
                            <a:latin typeface="Cambria Math" panose="02040503050406030204" pitchFamily="18" charset="0"/>
                            <a:ea typeface="华文楷体" panose="02010600040101010101" pitchFamily="2" charset="-122"/>
                          </a:rPr>
                          <m:t>𝑔𝑡</m:t>
                        </m:r>
                      </m:sub>
                    </m:sSub>
                    <m:r>
                      <a:rPr lang="en-US" altLang="zh-CN" i="1" dirty="0">
                        <a:latin typeface="Cambria Math" panose="02040503050406030204" pitchFamily="18" charset="0"/>
                        <a:ea typeface="华文楷体" panose="02010600040101010101" pitchFamily="2" charset="-122"/>
                      </a:rPr>
                      <m:t> </m:t>
                    </m:r>
                  </m:oMath>
                </a14:m>
                <a:r>
                  <a:rPr lang="zh-CN" altLang="en-US" dirty="0">
                    <a:latin typeface="华文楷体" panose="02010600040101010101" pitchFamily="2" charset="-122"/>
                    <a:ea typeface="华文楷体" panose="02010600040101010101" pitchFamily="2" charset="-122"/>
                  </a:rPr>
                  <a:t>，而噪声图像将通过两个降噪器</a:t>
                </a:r>
                <a14:m>
                  <m:oMath xmlns:m="http://schemas.openxmlformats.org/officeDocument/2006/math">
                    <m:sSub>
                      <m:sSubPr>
                        <m:ctrlPr>
                          <a:rPr lang="en-US" altLang="zh-CN" b="0" i="1" dirty="0" smtClean="0">
                            <a:latin typeface="Cambria Math" panose="02040503050406030204" pitchFamily="18" charset="0"/>
                            <a:ea typeface="华文楷体" panose="02010600040101010101" pitchFamily="2" charset="-122"/>
                          </a:rPr>
                        </m:ctrlPr>
                      </m:sSubPr>
                      <m:e>
                        <m:r>
                          <a:rPr lang="en-US" altLang="zh-CN" i="1" dirty="0" smtClean="0">
                            <a:latin typeface="Cambria Math" panose="02040503050406030204" pitchFamily="18" charset="0"/>
                            <a:ea typeface="华文楷体" panose="02010600040101010101" pitchFamily="2" charset="-122"/>
                          </a:rPr>
                          <m:t>𝑑</m:t>
                        </m:r>
                      </m:e>
                      <m:sub>
                        <m:r>
                          <a:rPr lang="en-US" altLang="zh-CN" i="1" dirty="0" smtClean="0">
                            <a:latin typeface="Cambria Math" panose="02040503050406030204" pitchFamily="18" charset="0"/>
                            <a:ea typeface="华文楷体" panose="02010600040101010101" pitchFamily="2" charset="-122"/>
                          </a:rPr>
                          <m:t>1</m:t>
                        </m:r>
                      </m:sub>
                    </m:sSub>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和 </a:t>
                </a:r>
                <a14:m>
                  <m:oMath xmlns:m="http://schemas.openxmlformats.org/officeDocument/2006/math">
                    <m:sSub>
                      <m:sSubPr>
                        <m:ctrlPr>
                          <a:rPr lang="en-US" altLang="zh-CN" b="0" i="1" dirty="0" smtClean="0">
                            <a:latin typeface="Cambria Math" panose="02040503050406030204" pitchFamily="18" charset="0"/>
                            <a:ea typeface="华文楷体" panose="02010600040101010101" pitchFamily="2" charset="-122"/>
                          </a:rPr>
                        </m:ctrlPr>
                      </m:sSubPr>
                      <m:e>
                        <m:r>
                          <a:rPr lang="en-US" altLang="zh-CN" i="1" dirty="0" smtClean="0">
                            <a:latin typeface="Cambria Math" panose="02040503050406030204" pitchFamily="18" charset="0"/>
                            <a:ea typeface="华文楷体" panose="02010600040101010101" pitchFamily="2" charset="-122"/>
                          </a:rPr>
                          <m:t>𝑑</m:t>
                        </m:r>
                      </m:e>
                      <m:sub>
                        <m:r>
                          <a:rPr lang="en-US" altLang="zh-CN" i="1" dirty="0" smtClean="0">
                            <a:latin typeface="Cambria Math" panose="02040503050406030204" pitchFamily="18" charset="0"/>
                            <a:ea typeface="华文楷体" panose="02010600040101010101" pitchFamily="2" charset="-122"/>
                          </a:rPr>
                          <m:t>2</m:t>
                        </m:r>
                      </m:sub>
                    </m:sSub>
                  </m:oMath>
                </a14:m>
                <a:r>
                  <a:rPr lang="zh-CN" altLang="en-US" dirty="0">
                    <a:latin typeface="华文楷体" panose="02010600040101010101" pitchFamily="2" charset="-122"/>
                    <a:ea typeface="华文楷体" panose="02010600040101010101" pitchFamily="2" charset="-122"/>
                  </a:rPr>
                  <a:t>，分别产生 </a:t>
                </a:r>
                <a14:m>
                  <m:oMath xmlns:m="http://schemas.openxmlformats.org/officeDocument/2006/math">
                    <m:sSubSup>
                      <m:sSubSupPr>
                        <m:ctrlPr>
                          <a:rPr lang="en-US" altLang="zh-CN" i="1" dirty="0">
                            <a:latin typeface="Cambria Math" panose="02040503050406030204" pitchFamily="18" charset="0"/>
                            <a:ea typeface="华文楷体" panose="02010600040101010101" pitchFamily="2" charset="-122"/>
                          </a:rPr>
                        </m:ctrlPr>
                      </m:sSubSupPr>
                      <m:e>
                        <m:r>
                          <a:rPr lang="en-US" altLang="zh-CN" i="1" dirty="0">
                            <a:latin typeface="Cambria Math" panose="02040503050406030204" pitchFamily="18" charset="0"/>
                            <a:ea typeface="华文楷体" panose="02010600040101010101" pitchFamily="2" charset="-122"/>
                          </a:rPr>
                          <m:t>𝑦</m:t>
                        </m:r>
                      </m:e>
                      <m:sub>
                        <m:r>
                          <a:rPr lang="en-US" altLang="zh-CN" b="0" i="1" dirty="0" smtClean="0">
                            <a:latin typeface="Cambria Math" panose="02040503050406030204" pitchFamily="18" charset="0"/>
                            <a:ea typeface="华文楷体" panose="02010600040101010101" pitchFamily="2" charset="-122"/>
                          </a:rPr>
                          <m:t>𝑛</m:t>
                        </m:r>
                      </m:sub>
                      <m:sup>
                        <m:r>
                          <a:rPr lang="en-US" altLang="zh-CN" i="1" dirty="0">
                            <a:latin typeface="Cambria Math" panose="02040503050406030204" pitchFamily="18" charset="0"/>
                            <a:ea typeface="华文楷体" panose="02010600040101010101" pitchFamily="2" charset="-122"/>
                          </a:rPr>
                          <m:t>𝑖𝑛</m:t>
                        </m:r>
                      </m:sup>
                    </m:sSubSup>
                    <m:r>
                      <a:rPr lang="en-US" altLang="zh-CN" i="1" dirty="0">
                        <a:latin typeface="Cambria Math" panose="02040503050406030204" pitchFamily="18" charset="0"/>
                        <a:ea typeface="华文楷体" panose="02010600040101010101" pitchFamily="2" charset="-122"/>
                      </a:rPr>
                      <m:t> </m:t>
                    </m:r>
                  </m:oMath>
                </a14:m>
                <a:r>
                  <a:rPr lang="zh-CN" altLang="en-US" dirty="0">
                    <a:latin typeface="华文楷体" panose="02010600040101010101" pitchFamily="2" charset="-122"/>
                    <a:ea typeface="华文楷体" panose="02010600040101010101" pitchFamily="2" charset="-122"/>
                  </a:rPr>
                  <a:t>和 </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𝑦</m:t>
                        </m:r>
                      </m:e>
                      <m:sub>
                        <m:r>
                          <a:rPr lang="en-US" altLang="zh-CN" b="0" i="1" dirty="0" smtClean="0">
                            <a:latin typeface="Cambria Math" panose="02040503050406030204" pitchFamily="18" charset="0"/>
                            <a:ea typeface="华文楷体" panose="02010600040101010101" pitchFamily="2" charset="-122"/>
                          </a:rPr>
                          <m:t>𝑛</m:t>
                        </m:r>
                      </m:sub>
                    </m:sSub>
                    <m:r>
                      <a:rPr lang="en-US" altLang="zh-CN" i="1" dirty="0">
                        <a:latin typeface="Cambria Math" panose="02040503050406030204" pitchFamily="18" charset="0"/>
                        <a:ea typeface="华文楷体" panose="02010600040101010101" pitchFamily="2" charset="-122"/>
                      </a:rPr>
                      <m:t> </m:t>
                    </m:r>
                  </m:oMath>
                </a14:m>
                <a:r>
                  <a:rPr lang="zh-CN" altLang="en-US" dirty="0">
                    <a:latin typeface="华文楷体" panose="02010600040101010101" pitchFamily="2" charset="-122"/>
                    <a:ea typeface="华文楷体" panose="02010600040101010101" pitchFamily="2" charset="-122"/>
                  </a:rPr>
                  <a:t>。</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因此噪声特征可以表示为：</a:t>
                </a:r>
                <a:endParaRPr lang="zh-CN" altLang="en-US" dirty="0">
                  <a:solidFill>
                    <a:srgbClr val="FF0000"/>
                  </a:solidFill>
                </a:endParaRPr>
              </a:p>
            </p:txBody>
          </p:sp>
        </mc:Choice>
        <mc:Fallback>
          <p:sp>
            <p:nvSpPr>
              <p:cNvPr id="28" name="文本框 27"/>
              <p:cNvSpPr txBox="1">
                <a:spLocks noRot="1" noChangeAspect="1" noMove="1" noResize="1" noEditPoints="1" noAdjustHandles="1" noChangeArrowheads="1" noChangeShapeType="1" noTextEdit="1"/>
              </p:cNvSpPr>
              <p:nvPr/>
            </p:nvSpPr>
            <p:spPr>
              <a:xfrm>
                <a:off x="1523999" y="1796129"/>
                <a:ext cx="3054825" cy="3192925"/>
              </a:xfrm>
              <a:prstGeom prst="rect">
                <a:avLst/>
              </a:prstGeom>
              <a:blipFill rotWithShape="1">
                <a:blip r:embed="rId3"/>
                <a:stretch>
                  <a:fillRect l="-21" t="-11" r="16" b="15"/>
                </a:stretch>
              </a:blipFill>
            </p:spPr>
            <p:txBody>
              <a:bodyPr/>
              <a:lstStyle/>
              <a:p>
                <a:r>
                  <a:rPr lang="zh-CN" altLang="en-US">
                    <a:noFill/>
                  </a:rPr>
                  <a:t> </a:t>
                </a:r>
              </a:p>
            </p:txBody>
          </p:sp>
        </mc:Fallback>
      </mc:AlternateContent>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1640056" y="4990846"/>
            <a:ext cx="2822710" cy="719064"/>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1523998" y="5714025"/>
                <a:ext cx="9144000" cy="391902"/>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引入特征引导损失 </a:t>
                </a:r>
                <a14:m>
                  <m:oMath xmlns:m="http://schemas.openxmlformats.org/officeDocument/2006/math">
                    <m:sSub>
                      <m:sSubPr>
                        <m:ctrlPr>
                          <a:rPr lang="en-US" altLang="zh-CN" i="1" dirty="0">
                            <a:latin typeface="Cambria Math" panose="02040503050406030204" pitchFamily="18" charset="0"/>
                            <a:ea typeface="华文楷体" panose="02010600040101010101" pitchFamily="2" charset="-122"/>
                          </a:rPr>
                        </m:ctrlPr>
                      </m:sSubPr>
                      <m:e>
                        <m:r>
                          <a:rPr lang="en-US" altLang="zh-CN" i="1" dirty="0">
                            <a:latin typeface="Cambria Math" panose="02040503050406030204" pitchFamily="18" charset="0"/>
                            <a:ea typeface="华文楷体" panose="02010600040101010101" pitchFamily="2" charset="-122"/>
                          </a:rPr>
                          <m:t>𝐿</m:t>
                        </m:r>
                      </m:e>
                      <m:sub>
                        <m:r>
                          <a:rPr lang="en-US" altLang="zh-CN" i="1" dirty="0">
                            <a:latin typeface="Cambria Math" panose="02040503050406030204" pitchFamily="18" charset="0"/>
                            <a:ea typeface="华文楷体" panose="02010600040101010101" pitchFamily="2" charset="-122"/>
                          </a:rPr>
                          <m:t>𝑔𝑢𝑖𝑑𝑒</m:t>
                        </m:r>
                      </m:sub>
                    </m:sSub>
                  </m:oMath>
                </a14:m>
                <a:r>
                  <a:rPr lang="zh-CN" altLang="en-US" dirty="0">
                    <a:latin typeface="华文楷体" panose="02010600040101010101" pitchFamily="2" charset="-122"/>
                    <a:ea typeface="华文楷体" panose="02010600040101010101" pitchFamily="2" charset="-122"/>
                  </a:rPr>
                  <a:t>以最小化待去噪特征和无噪声特征之间的 </a:t>
                </a:r>
                <a14:m>
                  <m:oMath xmlns:m="http://schemas.openxmlformats.org/officeDocument/2006/math">
                    <m:sSub>
                      <m:sSubPr>
                        <m:ctrlPr>
                          <a:rPr lang="en-US" altLang="zh-CN" i="1">
                            <a:latin typeface="Cambria Math" panose="02040503050406030204" pitchFamily="18" charset="0"/>
                            <a:ea typeface="华文楷体" panose="02010600040101010101" pitchFamily="2" charset="-122"/>
                          </a:rPr>
                        </m:ctrlPr>
                      </m:sSubPr>
                      <m:e>
                        <m:r>
                          <a:rPr lang="en-US" altLang="zh-CN" i="1">
                            <a:latin typeface="Cambria Math" panose="02040503050406030204" pitchFamily="18" charset="0"/>
                            <a:ea typeface="华文楷体" panose="02010600040101010101" pitchFamily="2" charset="-122"/>
                          </a:rPr>
                          <m:t>𝐿</m:t>
                        </m:r>
                      </m:e>
                      <m:sub>
                        <m:r>
                          <a:rPr lang="en-US" altLang="zh-CN" i="1">
                            <a:latin typeface="Cambria Math" panose="02040503050406030204" pitchFamily="18" charset="0"/>
                            <a:ea typeface="华文楷体" panose="02010600040101010101" pitchFamily="2" charset="-122"/>
                          </a:rPr>
                          <m:t>1</m:t>
                        </m:r>
                      </m:sub>
                    </m:sSub>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距离：</a:t>
                </a: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523998" y="5714025"/>
                <a:ext cx="9144000" cy="391902"/>
              </a:xfrm>
              <a:prstGeom prst="rect">
                <a:avLst/>
              </a:prstGeom>
              <a:blipFill rotWithShape="1">
                <a:blip r:embed="rId5"/>
                <a:stretch>
                  <a:fillRect l="-7" t="-75" r="7" b="103"/>
                </a:stretch>
              </a:blipFill>
            </p:spPr>
            <p:txBody>
              <a:bodyPr/>
              <a:lstStyle/>
              <a:p>
                <a:r>
                  <a:rPr lang="zh-CN" altLang="en-US">
                    <a:noFill/>
                  </a:rPr>
                  <a:t> </a:t>
                </a:r>
              </a:p>
            </p:txBody>
          </p:sp>
        </mc:Fallback>
      </mc:AlternateContent>
      <p:pic>
        <p:nvPicPr>
          <p:cNvPr id="7" name="图片 6"/>
          <p:cNvPicPr>
            <a:picLocks noChangeAspect="1"/>
          </p:cNvPicPr>
          <p:nvPr/>
        </p:nvPicPr>
        <p:blipFill>
          <a:blip r:embed="rId6">
            <a:clrChange>
              <a:clrFrom>
                <a:srgbClr val="FFFFFF"/>
              </a:clrFrom>
              <a:clrTo>
                <a:srgbClr val="FFFFFF">
                  <a:alpha val="0"/>
                </a:srgbClr>
              </a:clrTo>
            </a:clrChange>
          </a:blip>
          <a:stretch>
            <a:fillRect/>
          </a:stretch>
        </p:blipFill>
        <p:spPr>
          <a:xfrm>
            <a:off x="1523998" y="6098935"/>
            <a:ext cx="3794797" cy="4763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0"/>
            <a:ext cx="2870200"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矩形 2"/>
          <p:cNvSpPr>
            <a:spLocks noChangeArrowheads="1"/>
          </p:cNvSpPr>
          <p:nvPr/>
        </p:nvSpPr>
        <p:spPr bwMode="auto">
          <a:xfrm>
            <a:off x="1524000" y="0"/>
            <a:ext cx="9144000" cy="46038"/>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矩形 9"/>
          <p:cNvSpPr>
            <a:spLocks noChangeArrowheads="1"/>
          </p:cNvSpPr>
          <p:nvPr/>
        </p:nvSpPr>
        <p:spPr bwMode="auto">
          <a:xfrm>
            <a:off x="1524000" y="6640514"/>
            <a:ext cx="9144000" cy="217487"/>
          </a:xfrm>
          <a:prstGeom prst="rect">
            <a:avLst/>
          </a:prstGeom>
          <a:solidFill>
            <a:srgbClr val="5C307D"/>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文本框 12"/>
          <p:cNvSpPr>
            <a:spLocks noChangeArrowheads="1"/>
          </p:cNvSpPr>
          <p:nvPr/>
        </p:nvSpPr>
        <p:spPr bwMode="auto">
          <a:xfrm>
            <a:off x="5885470" y="338434"/>
            <a:ext cx="1107996" cy="369332"/>
          </a:xfrm>
          <a:prstGeom prst="rect">
            <a:avLst/>
          </a:prstGeom>
          <a:solidFill>
            <a:srgbClr val="5C307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dirty="0">
                <a:solidFill>
                  <a:schemeClr val="bg1"/>
                </a:solidFill>
                <a:latin typeface="华文楷体" panose="02010600040101010101" pitchFamily="2" charset="-122"/>
                <a:ea typeface="华文楷体" panose="02010600040101010101" pitchFamily="2" charset="-122"/>
              </a:rPr>
              <a:t>两阶段</a:t>
            </a:r>
            <a:endParaRPr lang="zh-CN" altLang="en-US" dirty="0"/>
          </a:p>
        </p:txBody>
      </p:sp>
      <p:sp>
        <p:nvSpPr>
          <p:cNvPr id="4" name="灯片编号占位符 3"/>
          <p:cNvSpPr>
            <a:spLocks noGrp="1"/>
          </p:cNvSpPr>
          <p:nvPr>
            <p:ph type="sldNum" sz="quarter" idx="12"/>
          </p:nvPr>
        </p:nvSpPr>
        <p:spPr/>
        <p:txBody>
          <a:bodyPr/>
          <a:lstStyle/>
          <a:p>
            <a:fld id="{1C501087-9707-4036-B731-2AE090D46491}" type="slidenum">
              <a:rPr lang="zh-CN" altLang="en-US" smtClean="0"/>
            </a:fld>
            <a:endParaRPr lang="zh-CN" altLang="en-US" sz="1800">
              <a:solidFill>
                <a:schemeClr val="tx1"/>
              </a:solidFill>
            </a:endParaRPr>
          </a:p>
        </p:txBody>
      </p:sp>
      <p:sp>
        <p:nvSpPr>
          <p:cNvPr id="37" name="直接连接符 5"/>
          <p:cNvSpPr>
            <a:spLocks noChangeShapeType="1"/>
          </p:cNvSpPr>
          <p:nvPr/>
        </p:nvSpPr>
        <p:spPr bwMode="auto">
          <a:xfrm>
            <a:off x="1523999" y="1091979"/>
            <a:ext cx="9144001" cy="1588"/>
          </a:xfrm>
          <a:prstGeom prst="line">
            <a:avLst/>
          </a:prstGeom>
          <a:noFill/>
          <a:ln w="6350" cap="flat" cmpd="sng">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sp>
        <p:nvSpPr>
          <p:cNvPr id="38" name="文本框 12"/>
          <p:cNvSpPr>
            <a:spLocks noChangeArrowheads="1"/>
          </p:cNvSpPr>
          <p:nvPr/>
        </p:nvSpPr>
        <p:spPr bwMode="auto">
          <a:xfrm>
            <a:off x="4777474"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背景</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21" name="TextBox 30"/>
          <p:cNvSpPr>
            <a:spLocks noChangeArrowheads="1"/>
          </p:cNvSpPr>
          <p:nvPr/>
        </p:nvSpPr>
        <p:spPr bwMode="auto">
          <a:xfrm>
            <a:off x="1523998" y="1277026"/>
            <a:ext cx="63917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sz="2400" b="1" dirty="0">
                <a:solidFill>
                  <a:srgbClr val="3F3F3F"/>
                </a:solidFill>
                <a:ea typeface="华文楷体" panose="02010600040101010101" pitchFamily="2" charset="-122"/>
              </a:rPr>
              <a:t>多目标率失真优化</a:t>
            </a:r>
            <a:endParaRPr lang="en-US" altLang="zh-CN" sz="2400" b="1" dirty="0">
              <a:solidFill>
                <a:srgbClr val="3F3F3F"/>
              </a:solidFill>
              <a:ea typeface="华文楷体" panose="02010600040101010101" pitchFamily="2" charset="-122"/>
            </a:endParaRPr>
          </a:p>
        </p:txBody>
      </p:sp>
      <p:sp>
        <p:nvSpPr>
          <p:cNvPr id="22" name="矩形 35"/>
          <p:cNvSpPr>
            <a:spLocks noChangeArrowheads="1"/>
          </p:cNvSpPr>
          <p:nvPr/>
        </p:nvSpPr>
        <p:spPr bwMode="auto">
          <a:xfrm>
            <a:off x="1346783" y="1419251"/>
            <a:ext cx="177216" cy="177217"/>
          </a:xfrm>
          <a:prstGeom prst="rect">
            <a:avLst/>
          </a:prstGeom>
          <a:solidFill>
            <a:srgbClr val="BFBFBF"/>
          </a:solidFill>
          <a:ln w="12700" cap="flat" cmpd="sng">
            <a:solidFill>
              <a:srgbClr val="5C307D"/>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 name="文本框 12"/>
          <p:cNvSpPr>
            <a:spLocks noChangeArrowheads="1"/>
          </p:cNvSpPr>
          <p:nvPr/>
        </p:nvSpPr>
        <p:spPr bwMode="auto">
          <a:xfrm>
            <a:off x="6993466" y="335850"/>
            <a:ext cx="1107996" cy="369332"/>
          </a:xfrm>
          <a:prstGeom prst="rect">
            <a:avLst/>
          </a:prstGeom>
          <a:solidFill>
            <a:srgbClr val="ECECEC"/>
          </a:solidFill>
          <a:ln>
            <a:noFill/>
          </a:ln>
        </p:spPr>
        <p:txBody>
          <a:bodyPr wrap="square">
            <a:spAutoFit/>
          </a:bodyPr>
          <a:lstStyle/>
          <a:p>
            <a:pPr algn="ctr"/>
            <a:r>
              <a:rPr lang="zh-CN" altLang="en-US" dirty="0">
                <a:solidFill>
                  <a:schemeClr val="tx1">
                    <a:lumMod val="50000"/>
                    <a:lumOff val="50000"/>
                  </a:schemeClr>
                </a:solidFill>
                <a:latin typeface="华文楷体" panose="02010600040101010101" pitchFamily="2" charset="-122"/>
                <a:ea typeface="华文楷体" panose="02010600040101010101" pitchFamily="2" charset="-122"/>
              </a:rPr>
              <a:t>知识蒸馏</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p:sp>
        <p:nvSpPr>
          <p:cNvPr id="19" name="文本框 12"/>
          <p:cNvSpPr>
            <a:spLocks noChangeArrowheads="1"/>
          </p:cNvSpPr>
          <p:nvPr/>
        </p:nvSpPr>
        <p:spPr bwMode="auto">
          <a:xfrm>
            <a:off x="8101462" y="335850"/>
            <a:ext cx="1107996" cy="369332"/>
          </a:xfrm>
          <a:prstGeom prst="rect">
            <a:avLst/>
          </a:prstGeom>
          <a:solidFill>
            <a:srgbClr val="ECECEC"/>
          </a:solidFill>
          <a:ln>
            <a:noFill/>
          </a:ln>
        </p:spPr>
        <p:txBody>
          <a:bodyPr wrap="square">
            <a:spAutoFit/>
          </a:bodyPr>
          <a:lstStyle/>
          <a:p>
            <a:pPr algn="ctr"/>
            <a:r>
              <a:rPr lang="en-US" altLang="zh-CN" dirty="0">
                <a:solidFill>
                  <a:schemeClr val="tx1">
                    <a:lumMod val="50000"/>
                    <a:lumOff val="50000"/>
                  </a:schemeClr>
                </a:solidFill>
                <a:latin typeface="华文楷体" panose="02010600040101010101" pitchFamily="2" charset="-122"/>
                <a:ea typeface="华文楷体" panose="02010600040101010101" pitchFamily="2" charset="-122"/>
              </a:rPr>
              <a:t>Q&amp;A</a:t>
            </a:r>
            <a:endParaRPr lang="zh-CN" altLang="en-US" dirty="0">
              <a:solidFill>
                <a:schemeClr val="tx1">
                  <a:lumMod val="50000"/>
                  <a:lumOff val="50000"/>
                </a:schemeClr>
              </a:solidFill>
              <a:latin typeface="华文楷体" panose="02010600040101010101" pitchFamily="2" charset="-122"/>
              <a:ea typeface="华文楷体" panose="02010600040101010101" pitchFamily="2" charset="-122"/>
            </a:endParaRPr>
          </a:p>
        </p:txBody>
      </p:sp>
      <mc:AlternateContent xmlns:mc="http://schemas.openxmlformats.org/markup-compatibility/2006">
        <mc:Choice xmlns:a14="http://schemas.microsoft.com/office/drawing/2010/main" Requires="a14">
          <p:sp>
            <p:nvSpPr>
              <p:cNvPr id="28" name="文本框 27"/>
              <p:cNvSpPr txBox="1"/>
              <p:nvPr/>
            </p:nvSpPr>
            <p:spPr>
              <a:xfrm>
                <a:off x="1523999" y="1796129"/>
                <a:ext cx="9144000" cy="646331"/>
              </a:xfrm>
              <a:prstGeom prst="rect">
                <a:avLst/>
              </a:prstGeom>
              <a:noFill/>
            </p:spPr>
            <p:txBody>
              <a:bodyPr wrap="square" rtlCol="0">
                <a:spAutoFit/>
              </a:bodyPr>
              <a:lstStyle/>
              <a:p>
                <a:r>
                  <a:rPr lang="zh-CN" altLang="en-US" dirty="0">
                    <a:solidFill>
                      <a:schemeClr val="tx1"/>
                    </a:solidFill>
                    <a:latin typeface="华文楷体" panose="02010600040101010101" pitchFamily="2" charset="-122"/>
                    <a:ea typeface="华文楷体" panose="02010600040101010101" pitchFamily="2" charset="-122"/>
                  </a:rPr>
                  <a:t>我们利用算术编码</a:t>
                </a:r>
                <a:r>
                  <a:rPr lang="zh-CN" altLang="en-US" dirty="0">
                    <a:latin typeface="华文楷体" panose="02010600040101010101" pitchFamily="2" charset="-122"/>
                    <a:ea typeface="华文楷体" panose="02010600040101010101" pitchFamily="2" charset="-122"/>
                  </a:rPr>
                  <a:t>等无损编码</a:t>
                </a:r>
                <a:r>
                  <a:rPr lang="zh-CN" altLang="en-US" dirty="0">
                    <a:solidFill>
                      <a:schemeClr val="tx1"/>
                    </a:solidFill>
                    <a:latin typeface="华文楷体" panose="02010600040101010101" pitchFamily="2" charset="-122"/>
                    <a:ea typeface="华文楷体" panose="02010600040101010101" pitchFamily="2" charset="-122"/>
                  </a:rPr>
                  <a:t>来实现离散潜变量 </a:t>
                </a:r>
                <a14:m>
                  <m:oMath xmlns:m="http://schemas.openxmlformats.org/officeDocument/2006/math">
                    <m:acc>
                      <m:accPr>
                        <m:ctrlPr>
                          <a:rPr lang="en-US" altLang="zh-CN" i="1" dirty="0" smtClean="0">
                            <a:solidFill>
                              <a:schemeClr val="tx1"/>
                            </a:solidFill>
                            <a:latin typeface="Cambria Math" panose="02040503050406030204" pitchFamily="18" charset="0"/>
                            <a:ea typeface="华文楷体" panose="02010600040101010101" pitchFamily="2" charset="-122"/>
                          </a:rPr>
                        </m:ctrlPr>
                      </m:accPr>
                      <m:e>
                        <m:r>
                          <a:rPr lang="en-US" altLang="zh-CN" b="0" i="1" dirty="0" smtClean="0">
                            <a:solidFill>
                              <a:schemeClr val="tx1"/>
                            </a:solidFill>
                            <a:latin typeface="Cambria Math" panose="02040503050406030204" pitchFamily="18" charset="0"/>
                            <a:ea typeface="华文楷体" panose="02010600040101010101" pitchFamily="2" charset="-122"/>
                          </a:rPr>
                          <m:t>𝑦</m:t>
                        </m:r>
                      </m:e>
                    </m:acc>
                  </m:oMath>
                </a14:m>
                <a:r>
                  <a:rPr lang="en-US" altLang="zh-CN" dirty="0">
                    <a:solidFill>
                      <a:schemeClr val="tx1"/>
                    </a:solidFill>
                    <a:latin typeface="华文楷体" panose="02010600040101010101" pitchFamily="2" charset="-122"/>
                    <a:ea typeface="华文楷体" panose="02010600040101010101" pitchFamily="2" charset="-122"/>
                  </a:rPr>
                  <a:t> </a:t>
                </a:r>
                <a:r>
                  <a:rPr lang="zh-CN" altLang="en-US" dirty="0">
                    <a:solidFill>
                      <a:schemeClr val="tx1"/>
                    </a:solidFill>
                    <a:latin typeface="华文楷体" panose="02010600040101010101" pitchFamily="2" charset="-122"/>
                    <a:ea typeface="华文楷体" panose="02010600040101010101" pitchFamily="2" charset="-122"/>
                  </a:rPr>
                  <a:t>和 </a:t>
                </a:r>
                <a14:m>
                  <m:oMath xmlns:m="http://schemas.openxmlformats.org/officeDocument/2006/math">
                    <m:acc>
                      <m:accPr>
                        <m:ctrlPr>
                          <a:rPr lang="en-US" altLang="zh-CN" i="1" dirty="0" smtClean="0">
                            <a:latin typeface="Cambria Math" panose="02040503050406030204" pitchFamily="18" charset="0"/>
                            <a:ea typeface="华文楷体" panose="02010600040101010101" pitchFamily="2" charset="-122"/>
                          </a:rPr>
                        </m:ctrlPr>
                      </m:accPr>
                      <m:e>
                        <m:r>
                          <a:rPr lang="en-US" altLang="zh-CN" b="0" i="1" dirty="0" smtClean="0">
                            <a:latin typeface="Cambria Math" panose="02040503050406030204" pitchFamily="18" charset="0"/>
                            <a:ea typeface="华文楷体" panose="02010600040101010101" pitchFamily="2" charset="-122"/>
                          </a:rPr>
                          <m:t>𝑧</m:t>
                        </m:r>
                      </m:e>
                    </m:acc>
                  </m:oMath>
                </a14:m>
                <a:r>
                  <a:rPr lang="en-US" altLang="zh-CN" dirty="0">
                    <a:solidFill>
                      <a:schemeClr val="tx1"/>
                    </a:solidFill>
                    <a:latin typeface="华文楷体" panose="02010600040101010101" pitchFamily="2" charset="-122"/>
                    <a:ea typeface="华文楷体" panose="02010600040101010101" pitchFamily="2" charset="-122"/>
                  </a:rPr>
                  <a:t> </a:t>
                </a:r>
                <a:r>
                  <a:rPr lang="zh-CN" altLang="en-US" dirty="0">
                    <a:solidFill>
                      <a:schemeClr val="tx1"/>
                    </a:solidFill>
                    <a:latin typeface="华文楷体" panose="02010600040101010101" pitchFamily="2" charset="-122"/>
                    <a:ea typeface="华文楷体" panose="02010600040101010101" pitchFamily="2" charset="-122"/>
                  </a:rPr>
                  <a:t>到比特流的无损压缩</a:t>
                </a:r>
                <a:r>
                  <a:rPr lang="zh-CN" altLang="en-US" dirty="0">
                    <a:latin typeface="华文楷体" panose="02010600040101010101" pitchFamily="2" charset="-122"/>
                    <a:ea typeface="华文楷体" panose="02010600040101010101" pitchFamily="2" charset="-122"/>
                  </a:rPr>
                  <a:t>，所以我们的</a:t>
                </a:r>
                <a:r>
                  <a:rPr lang="zh-CN" altLang="en-US" dirty="0">
                    <a:solidFill>
                      <a:schemeClr val="tx1"/>
                    </a:solidFill>
                    <a:latin typeface="华文楷体" panose="02010600040101010101" pitchFamily="2" charset="-122"/>
                    <a:ea typeface="华文楷体" panose="02010600040101010101" pitchFamily="2" charset="-122"/>
                  </a:rPr>
                  <a:t>目标是最小化这些比特流的长度，从而减少存储费用。率损失数学上定义为潜在特征的熵：</a:t>
                </a:r>
                <a:endParaRPr lang="en-US" altLang="zh-CN" dirty="0">
                  <a:solidFill>
                    <a:schemeClr val="tx1"/>
                  </a:solidFill>
                  <a:latin typeface="华文楷体" panose="02010600040101010101" pitchFamily="2" charset="-122"/>
                  <a:ea typeface="华文楷体" panose="02010600040101010101" pitchFamily="2" charset="-122"/>
                </a:endParaRPr>
              </a:p>
            </p:txBody>
          </p:sp>
        </mc:Choice>
        <mc:Fallback>
          <p:sp>
            <p:nvSpPr>
              <p:cNvPr id="28" name="文本框 27"/>
              <p:cNvSpPr txBox="1">
                <a:spLocks noRot="1" noChangeAspect="1" noMove="1" noResize="1" noEditPoints="1" noAdjustHandles="1" noChangeArrowheads="1" noChangeShapeType="1" noTextEdit="1"/>
              </p:cNvSpPr>
              <p:nvPr/>
            </p:nvSpPr>
            <p:spPr>
              <a:xfrm>
                <a:off x="1523999" y="1796129"/>
                <a:ext cx="9144000" cy="646331"/>
              </a:xfrm>
              <a:prstGeom prst="rect">
                <a:avLst/>
              </a:prstGeom>
              <a:blipFill rotWithShape="1">
                <a:blip r:embed="rId2"/>
                <a:stretch>
                  <a:fillRect l="-7" t="-54" r="-993" b="39"/>
                </a:stretch>
              </a:blipFill>
            </p:spPr>
            <p:txBody>
              <a:bodyPr/>
              <a:lstStyle/>
              <a:p>
                <a:r>
                  <a:rPr lang="zh-CN" altLang="en-US">
                    <a:noFill/>
                  </a:rPr>
                  <a:t> </a:t>
                </a:r>
              </a:p>
            </p:txBody>
          </p:sp>
        </mc:Fallback>
      </mc:AlternateContent>
      <p:pic>
        <p:nvPicPr>
          <p:cNvPr id="3" name="图片 2"/>
          <p:cNvPicPr>
            <a:picLocks noChangeAspect="1"/>
          </p:cNvPicPr>
          <p:nvPr/>
        </p:nvPicPr>
        <p:blipFill>
          <a:blip r:embed="rId3">
            <a:clrChange>
              <a:clrFrom>
                <a:srgbClr val="FFFFFF"/>
              </a:clrFrom>
              <a:clrTo>
                <a:srgbClr val="FFFFFF">
                  <a:alpha val="0"/>
                </a:srgbClr>
              </a:clrTo>
            </a:clrChange>
          </a:blip>
          <a:stretch>
            <a:fillRect/>
          </a:stretch>
        </p:blipFill>
        <p:spPr>
          <a:xfrm>
            <a:off x="4585966" y="2494744"/>
            <a:ext cx="3020065" cy="800595"/>
          </a:xfrm>
          <a:prstGeom prst="rect">
            <a:avLst/>
          </a:prstGeom>
        </p:spPr>
      </p:pic>
      <mc:AlternateContent xmlns:mc="http://schemas.openxmlformats.org/markup-compatibility/2006">
        <mc:Choice xmlns:a14="http://schemas.microsoft.com/office/drawing/2010/main" Requires="a14">
          <p:sp>
            <p:nvSpPr>
              <p:cNvPr id="17" name="文本框 16"/>
              <p:cNvSpPr txBox="1"/>
              <p:nvPr/>
            </p:nvSpPr>
            <p:spPr>
              <a:xfrm>
                <a:off x="1523998" y="3342184"/>
                <a:ext cx="9144000" cy="2341475"/>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我们的目标是最小化重建图像 </a:t>
                </a:r>
                <a14:m>
                  <m:oMath xmlns:m="http://schemas.openxmlformats.org/officeDocument/2006/math">
                    <m:acc>
                      <m:accPr>
                        <m:ctrlPr>
                          <a:rPr lang="en-US" altLang="zh-CN" i="1" dirty="0">
                            <a:latin typeface="Cambria Math" panose="02040503050406030204" pitchFamily="18" charset="0"/>
                            <a:ea typeface="华文楷体" panose="02010600040101010101" pitchFamily="2" charset="-122"/>
                          </a:rPr>
                        </m:ctrlPr>
                      </m:accPr>
                      <m:e>
                        <m:r>
                          <a:rPr lang="en-US" altLang="zh-CN" b="0" i="1" dirty="0" smtClean="0">
                            <a:latin typeface="Cambria Math" panose="02040503050406030204" pitchFamily="18" charset="0"/>
                            <a:ea typeface="华文楷体" panose="02010600040101010101" pitchFamily="2" charset="-122"/>
                          </a:rPr>
                          <m:t>𝑥</m:t>
                        </m:r>
                      </m:e>
                    </m:acc>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和相应的干净图像 </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𝑥</m:t>
                    </m:r>
                  </m:oMath>
                </a14:m>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之间的差异。</a:t>
                </a:r>
                <a:endParaRPr lang="zh-CN" altLang="en-US"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大多数学习的图像压缩方法采用均方误差（</a:t>
                </a:r>
                <a:r>
                  <a:rPr lang="en-US" altLang="zh-CN" dirty="0">
                    <a:latin typeface="华文楷体" panose="02010600040101010101" pitchFamily="2" charset="-122"/>
                    <a:ea typeface="华文楷体" panose="02010600040101010101" pitchFamily="2" charset="-122"/>
                  </a:rPr>
                  <a:t>MSE</a:t>
                </a:r>
                <a:r>
                  <a:rPr lang="zh-CN" altLang="en-US" dirty="0">
                    <a:latin typeface="华文楷体" panose="02010600040101010101" pitchFamily="2" charset="-122"/>
                    <a:ea typeface="华文楷体" panose="02010600040101010101" pitchFamily="2" charset="-122"/>
                  </a:rPr>
                  <a:t>）来量化失真</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𝐷</m:t>
                    </m:r>
                  </m:oMath>
                </a14:m>
                <a:r>
                  <a:rPr lang="zh-CN" altLang="en-US" dirty="0">
                    <a:latin typeface="华文楷体" panose="02010600040101010101" pitchFamily="2" charset="-122"/>
                    <a:ea typeface="华文楷体" panose="02010600040101010101" pitchFamily="2" charset="-122"/>
                  </a:rPr>
                  <a:t>，由</a:t>
                </a:r>
                <a14:m>
                  <m:oMath xmlns:m="http://schemas.openxmlformats.org/officeDocument/2006/math">
                    <m:r>
                      <a:rPr lang="en-US" altLang="zh-CN" i="1" dirty="0" smtClean="0">
                        <a:latin typeface="Cambria Math" panose="02040503050406030204" pitchFamily="18" charset="0"/>
                        <a:ea typeface="华文楷体" panose="02010600040101010101" pitchFamily="2" charset="-122"/>
                      </a:rPr>
                      <m:t>𝐷</m:t>
                    </m:r>
                    <m:r>
                      <a:rPr lang="en-US" altLang="zh-CN" i="1" dirty="0" smtClean="0">
                        <a:latin typeface="Cambria Math" panose="02040503050406030204" pitchFamily="18" charset="0"/>
                        <a:ea typeface="华文楷体" panose="02010600040101010101" pitchFamily="2" charset="-122"/>
                      </a:rPr>
                      <m:t> = </m:t>
                    </m:r>
                    <m:sSub>
                      <m:sSubPr>
                        <m:ctrlPr>
                          <a:rPr lang="en-US" altLang="zh-CN" b="0" i="1" dirty="0" smtClean="0">
                            <a:latin typeface="Cambria Math" panose="02040503050406030204" pitchFamily="18" charset="0"/>
                            <a:ea typeface="华文楷体" panose="02010600040101010101" pitchFamily="2" charset="-122"/>
                          </a:rPr>
                        </m:ctrlPr>
                      </m:sSubPr>
                      <m:e>
                        <m:r>
                          <a:rPr lang="en-US" altLang="zh-CN" i="1" dirty="0" smtClean="0">
                            <a:latin typeface="Cambria Math" panose="02040503050406030204" pitchFamily="18" charset="0"/>
                            <a:ea typeface="华文楷体" panose="02010600040101010101" pitchFamily="2" charset="-122"/>
                          </a:rPr>
                          <m:t>𝐿</m:t>
                        </m:r>
                      </m:e>
                      <m:sub>
                        <m:r>
                          <a:rPr lang="en-US" altLang="zh-CN" i="1" dirty="0" smtClean="0">
                            <a:latin typeface="Cambria Math" panose="02040503050406030204" pitchFamily="18" charset="0"/>
                            <a:ea typeface="华文楷体" panose="02010600040101010101" pitchFamily="2" charset="-122"/>
                          </a:rPr>
                          <m:t>2</m:t>
                        </m:r>
                      </m:sub>
                    </m:sSub>
                    <m:r>
                      <a:rPr lang="en-US" altLang="zh-CN" b="0" i="1" dirty="0" smtClean="0">
                        <a:latin typeface="Cambria Math" panose="02040503050406030204" pitchFamily="18" charset="0"/>
                        <a:ea typeface="华文楷体" panose="02010600040101010101" pitchFamily="2" charset="-122"/>
                      </a:rPr>
                      <m:t>(</m:t>
                    </m:r>
                    <m:r>
                      <a:rPr lang="en-US" altLang="zh-CN" i="1" dirty="0">
                        <a:latin typeface="Cambria Math" panose="02040503050406030204" pitchFamily="18" charset="0"/>
                        <a:ea typeface="华文楷体" panose="02010600040101010101" pitchFamily="2" charset="-122"/>
                      </a:rPr>
                      <m:t>𝑥</m:t>
                    </m:r>
                    <m:r>
                      <a:rPr lang="en-US" altLang="zh-CN" b="0" i="1" dirty="0" smtClean="0">
                        <a:latin typeface="Cambria Math" panose="02040503050406030204" pitchFamily="18" charset="0"/>
                        <a:ea typeface="华文楷体" panose="02010600040101010101" pitchFamily="2" charset="-122"/>
                      </a:rPr>
                      <m:t>,</m:t>
                    </m:r>
                    <m:acc>
                      <m:accPr>
                        <m:ctrlPr>
                          <a:rPr lang="en-US" altLang="zh-CN" b="0" i="1" dirty="0" smtClean="0">
                            <a:latin typeface="Cambria Math" panose="02040503050406030204" pitchFamily="18" charset="0"/>
                            <a:ea typeface="华文楷体" panose="02010600040101010101" pitchFamily="2" charset="-122"/>
                          </a:rPr>
                        </m:ctrlPr>
                      </m:accPr>
                      <m:e>
                        <m:r>
                          <a:rPr lang="en-US" altLang="zh-CN" b="0" i="1" dirty="0" smtClean="0">
                            <a:latin typeface="Cambria Math" panose="02040503050406030204" pitchFamily="18" charset="0"/>
                            <a:ea typeface="华文楷体" panose="02010600040101010101" pitchFamily="2" charset="-122"/>
                          </a:rPr>
                          <m:t>𝑥</m:t>
                        </m:r>
                      </m:e>
                    </m:acc>
                    <m:r>
                      <a:rPr lang="en-US" altLang="zh-CN" b="0" i="1" dirty="0" smtClean="0">
                        <a:latin typeface="Cambria Math" panose="02040503050406030204" pitchFamily="18" charset="0"/>
                        <a:ea typeface="华文楷体" panose="02010600040101010101" pitchFamily="2" charset="-122"/>
                      </a:rPr>
                      <m:t>)</m:t>
                    </m:r>
                  </m:oMath>
                </a14:m>
                <a:r>
                  <a:rPr lang="zh-CN" altLang="en-US" dirty="0">
                    <a:latin typeface="华文楷体" panose="02010600040101010101" pitchFamily="2" charset="-122"/>
                    <a:ea typeface="华文楷体" panose="02010600040101010101" pitchFamily="2" charset="-122"/>
                  </a:rPr>
                  <a:t>给出。然而，这些方法没有考虑图像被噪声污染的场景。应用 </a:t>
                </a:r>
                <a:r>
                  <a:rPr lang="en-US" altLang="zh-CN" dirty="0">
                    <a:latin typeface="华文楷体" panose="02010600040101010101" pitchFamily="2" charset="-122"/>
                    <a:ea typeface="华文楷体" panose="02010600040101010101" pitchFamily="2" charset="-122"/>
                  </a:rPr>
                  <a:t>MSE </a:t>
                </a:r>
                <a:r>
                  <a:rPr lang="zh-CN" altLang="en-US" dirty="0">
                    <a:latin typeface="华文楷体" panose="02010600040101010101" pitchFamily="2" charset="-122"/>
                    <a:ea typeface="华文楷体" panose="02010600040101010101" pitchFamily="2" charset="-122"/>
                  </a:rPr>
                  <a:t>损失直接重建去噪 </a:t>
                </a:r>
                <a:r>
                  <a:rPr lang="en-US" altLang="zh-CN" dirty="0">
                    <a:latin typeface="华文楷体" panose="02010600040101010101" pitchFamily="2" charset="-122"/>
                    <a:ea typeface="华文楷体" panose="02010600040101010101" pitchFamily="2" charset="-122"/>
                  </a:rPr>
                  <a:t>SAR </a:t>
                </a:r>
                <a:r>
                  <a:rPr lang="zh-CN" altLang="en-US" dirty="0">
                    <a:latin typeface="华文楷体" panose="02010600040101010101" pitchFamily="2" charset="-122"/>
                    <a:ea typeface="华文楷体" panose="02010600040101010101" pitchFamily="2" charset="-122"/>
                  </a:rPr>
                  <a:t>图像可能不是最佳的。基于这一观察，我们设计了一种多目标优化策略，专门针对每个阶段的不同任务。</a:t>
                </a:r>
                <a:endParaRPr lang="zh-CN" altLang="en-US" dirty="0">
                  <a:latin typeface="华文楷体" panose="02010600040101010101" pitchFamily="2" charset="-122"/>
                  <a:ea typeface="华文楷体" panose="02010600040101010101" pitchFamily="2" charset="-122"/>
                </a:endParaRPr>
              </a:p>
              <a:p>
                <a:endParaRPr lang="zh-CN" altLang="en-US" dirty="0">
                  <a:latin typeface="华文楷体" panose="02010600040101010101" pitchFamily="2" charset="-122"/>
                  <a:ea typeface="华文楷体" panose="02010600040101010101" pitchFamily="2" charset="-122"/>
                </a:endParaRPr>
              </a:p>
              <a:p>
                <a:r>
                  <a:rPr lang="zh-CN" altLang="en-US" dirty="0">
                    <a:solidFill>
                      <a:srgbClr val="FF0000"/>
                    </a:solidFill>
                    <a:latin typeface="华文楷体" panose="02010600040101010101" pitchFamily="2" charset="-122"/>
                    <a:ea typeface="华文楷体" panose="02010600040101010101" pitchFamily="2" charset="-122"/>
                  </a:rPr>
                  <a:t>在第</a:t>
                </a:r>
                <a:r>
                  <a:rPr lang="en-US" altLang="zh-CN" dirty="0">
                    <a:solidFill>
                      <a:srgbClr val="FF0000"/>
                    </a:solidFill>
                    <a:latin typeface="华文楷体" panose="02010600040101010101" pitchFamily="2" charset="-122"/>
                    <a:ea typeface="华文楷体" panose="02010600040101010101" pitchFamily="2" charset="-122"/>
                  </a:rPr>
                  <a:t>1</a:t>
                </a:r>
                <a:r>
                  <a:rPr lang="zh-CN" altLang="en-US" dirty="0">
                    <a:solidFill>
                      <a:srgbClr val="FF0000"/>
                    </a:solidFill>
                    <a:latin typeface="华文楷体" panose="02010600040101010101" pitchFamily="2" charset="-122"/>
                    <a:ea typeface="华文楷体" panose="02010600040101010101" pitchFamily="2" charset="-122"/>
                  </a:rPr>
                  <a:t>阶段</a:t>
                </a:r>
                <a:r>
                  <a:rPr lang="zh-CN" altLang="en-US" dirty="0">
                    <a:latin typeface="华文楷体" panose="02010600040101010101" pitchFamily="2" charset="-122"/>
                    <a:ea typeface="华文楷体" panose="02010600040101010101" pitchFamily="2" charset="-122"/>
                  </a:rPr>
                  <a:t>，我们的目的是训练干净图像的纯压缩模型，因此我们仍然选择</a:t>
                </a:r>
                <a:r>
                  <a:rPr lang="en-US" altLang="zh-CN" dirty="0">
                    <a:latin typeface="华文楷体" panose="02010600040101010101" pitchFamily="2" charset="-122"/>
                    <a:ea typeface="华文楷体" panose="02010600040101010101" pitchFamily="2" charset="-122"/>
                  </a:rPr>
                  <a:t>MSE</a:t>
                </a:r>
                <a:r>
                  <a:rPr lang="zh-CN" altLang="en-US" dirty="0">
                    <a:latin typeface="华文楷体" panose="02010600040101010101" pitchFamily="2" charset="-122"/>
                    <a:ea typeface="华文楷体" panose="02010600040101010101" pitchFamily="2" charset="-122"/>
                  </a:rPr>
                  <a:t>作为该阶段的失真损失：</a:t>
                </a:r>
                <a:endParaRPr lang="en-US" altLang="zh-CN" dirty="0">
                  <a:solidFill>
                    <a:schemeClr val="tx1"/>
                  </a:solidFill>
                  <a:latin typeface="华文楷体" panose="02010600040101010101" pitchFamily="2" charset="-122"/>
                  <a:ea typeface="华文楷体" panose="02010600040101010101" pitchFamily="2" charset="-122"/>
                </a:endParaRPr>
              </a:p>
            </p:txBody>
          </p:sp>
        </mc:Choice>
        <mc:Fallback>
          <p:sp>
            <p:nvSpPr>
              <p:cNvPr id="17" name="文本框 16"/>
              <p:cNvSpPr txBox="1">
                <a:spLocks noRot="1" noChangeAspect="1" noMove="1" noResize="1" noEditPoints="1" noAdjustHandles="1" noChangeArrowheads="1" noChangeShapeType="1" noTextEdit="1"/>
              </p:cNvSpPr>
              <p:nvPr/>
            </p:nvSpPr>
            <p:spPr>
              <a:xfrm>
                <a:off x="1523998" y="3342184"/>
                <a:ext cx="9144000" cy="2341475"/>
              </a:xfrm>
              <a:prstGeom prst="rect">
                <a:avLst/>
              </a:prstGeom>
              <a:blipFill rotWithShape="1">
                <a:blip r:embed="rId4"/>
                <a:stretch>
                  <a:fillRect l="-7" t="-8" r="7" b="17"/>
                </a:stretch>
              </a:blipFill>
            </p:spPr>
            <p:txBody>
              <a:bodyPr/>
              <a:lstStyle/>
              <a:p>
                <a:r>
                  <a:rPr lang="zh-CN" altLang="en-US">
                    <a:noFill/>
                  </a:rPr>
                  <a:t> </a:t>
                </a:r>
              </a:p>
            </p:txBody>
          </p:sp>
        </mc:Fallback>
      </mc:AlternateContent>
      <p:pic>
        <p:nvPicPr>
          <p:cNvPr id="6" name="图片 5"/>
          <p:cNvPicPr>
            <a:picLocks noChangeAspect="1"/>
          </p:cNvPicPr>
          <p:nvPr/>
        </p:nvPicPr>
        <p:blipFill>
          <a:blip r:embed="rId5">
            <a:clrChange>
              <a:clrFrom>
                <a:srgbClr val="FFFFFF"/>
              </a:clrFrom>
              <a:clrTo>
                <a:srgbClr val="FFFFFF">
                  <a:alpha val="0"/>
                </a:srgbClr>
              </a:clrTo>
            </a:clrChange>
          </a:blip>
          <a:stretch>
            <a:fillRect/>
          </a:stretch>
        </p:blipFill>
        <p:spPr>
          <a:xfrm>
            <a:off x="4362448" y="5469346"/>
            <a:ext cx="3467100" cy="428625"/>
          </a:xfrm>
          <a:prstGeom prst="rect">
            <a:avLst/>
          </a:prstGeom>
        </p:spPr>
      </p:pic>
    </p:spTree>
  </p:cSld>
  <p:clrMapOvr>
    <a:masterClrMapping/>
  </p:clrMapOvr>
</p:sld>
</file>

<file path=ppt/tags/tag1.xml><?xml version="1.0" encoding="utf-8"?>
<p:tagLst xmlns:p="http://schemas.openxmlformats.org/presentationml/2006/main">
  <p:tag name="KSO_WPP_MARK_KEY" val="6c435d29-fd55-4a71-9a58-b0633b1a6a2b"/>
  <p:tag name="COMMONDATA" val="eyJoZGlkIjoiYjY4ZjdhMGYzNGI0ZmNjYTFhMjg0YjhlMzdhY2I1MWIifQ=="/>
</p:tagLst>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7321</Words>
  <Application>WPS 演示</Application>
  <PresentationFormat>宽屏</PresentationFormat>
  <Paragraphs>695</Paragraphs>
  <Slides>33</Slides>
  <Notes>32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Arial</vt:lpstr>
      <vt:lpstr>宋体</vt:lpstr>
      <vt:lpstr>Wingdings</vt:lpstr>
      <vt:lpstr>黑体</vt:lpstr>
      <vt:lpstr>华文楷体</vt:lpstr>
      <vt:lpstr>Cambria Math</vt:lpstr>
      <vt:lpstr>Calibri</vt:lpstr>
      <vt:lpstr>微软雅黑</vt:lpstr>
      <vt:lpstr>Arial Unicode MS</vt:lpstr>
      <vt:lpstr>Calibri Light</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circleLZY</cp:lastModifiedBy>
  <cp:revision>298</cp:revision>
  <dcterms:created xsi:type="dcterms:W3CDTF">2022-05-16T13:43:00Z</dcterms:created>
  <dcterms:modified xsi:type="dcterms:W3CDTF">2024-04-01T08:52:23Z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20101016E3544246ACED2C553737445B</vt:lpwstr>
  </property>
</Properties>
</file>